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22">
          <p15:clr>
            <a:srgbClr val="A4A3A4"/>
          </p15:clr>
        </p15:guide>
        <p15:guide id="2" orient="horz" pos="13464">
          <p15:clr>
            <a:srgbClr val="A4A3A4"/>
          </p15:clr>
        </p15:guide>
        <p15:guide id="3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EAEAEA"/>
    <a:srgbClr val="FF0000"/>
    <a:srgbClr val="003064"/>
    <a:srgbClr val="C0C0C0"/>
    <a:srgbClr val="0046D2"/>
    <a:srgbClr val="698ED9"/>
    <a:srgbClr val="A7C4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338" y="114"/>
      </p:cViewPr>
      <p:guideLst>
        <p:guide orient="horz" pos="6922"/>
        <p:guide orient="horz" pos="1346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0413" y="692150"/>
            <a:ext cx="51958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77D19-4A9C-4854-AD26-091DB4EDB9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6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5A4CA-B620-4ADE-BC8D-AE1AF25ED85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C3A9CB0A-E25F-49CE-A12B-BCDF53D1AF95}"/>
              </a:ext>
            </a:extLst>
          </p:cNvPr>
          <p:cNvSpPr txBox="1"/>
          <p:nvPr userDrawn="1"/>
        </p:nvSpPr>
        <p:spPr>
          <a:xfrm>
            <a:off x="191996" y="21566866"/>
            <a:ext cx="15632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6761440" y="21610320"/>
            <a:ext cx="3212917" cy="165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1"/>
          <p:cNvSpPr txBox="1"/>
          <p:nvPr userDrawn="1"/>
        </p:nvSpPr>
        <p:spPr>
          <a:xfrm>
            <a:off x="29981965" y="21516257"/>
            <a:ext cx="2106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8F1B27D3-F669-480B-83CD-10EDAF30219B}"/>
              </a:ext>
            </a:extLst>
          </p:cNvPr>
          <p:cNvSpPr txBox="1"/>
          <p:nvPr userDrawn="1"/>
        </p:nvSpPr>
        <p:spPr>
          <a:xfrm>
            <a:off x="0" y="21822489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0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2pPr>
      <a:lvl3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3pPr>
      <a:lvl4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4pPr>
      <a:lvl5pPr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5pPr>
      <a:lvl6pPr marL="4572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6pPr>
      <a:lvl7pPr marL="9144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7pPr>
      <a:lvl8pPr marL="13716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8pPr>
      <a:lvl9pPr marL="1828800" algn="ctr" defTabSz="3135313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</a:defRPr>
      </a:lvl9pPr>
    </p:titleStyle>
    <p:bodyStyle>
      <a:lvl1pPr marL="1176338" indent="-1176338" algn="l" defTabSz="3135313" rtl="0" fontAlgn="base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+mn-ea"/>
          <a:cs typeface="+mn-cs"/>
        </a:defRPr>
      </a:lvl1pPr>
      <a:lvl2pPr marL="2546350" indent="-979488" algn="l" defTabSz="3135313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17950" indent="-782638" algn="l" defTabSz="3135313" rtl="0" fontAlgn="base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84813" indent="-782638" algn="l" defTabSz="3135313" rtl="0" fontAlgn="base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532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5104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676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248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82063" indent="-782638" algn="l" defTabSz="3135313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24631650" y="4064000"/>
            <a:ext cx="77724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8515350" y="4068011"/>
            <a:ext cx="77724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16573500" y="4064000"/>
            <a:ext cx="77724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57200" y="4064000"/>
            <a:ext cx="7772400" cy="173228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7200" y="5690507"/>
            <a:ext cx="7642689" cy="252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Perianal Crohn’s disease (pCD) represents an aggressive phenotype with limited studies on long-term outcomes. </a:t>
            </a:r>
          </a:p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How type of biologic use at time of perianal disease diagnosis impacts long-tern outcomes is unknown</a:t>
            </a:r>
          </a:p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Positioning of type of biologic therapy after first anti-TNF failure to optimize long-term outcomes in pCD is not well-understood 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4687960" y="13192629"/>
            <a:ext cx="7667964" cy="996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14350" y="254000"/>
            <a:ext cx="31889700" cy="3505200"/>
          </a:xfrm>
          <a:prstGeom prst="roundRect">
            <a:avLst>
              <a:gd name="adj" fmla="val 108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5306" tIns="32653" rIns="65306" bIns="32653" anchor="ctr"/>
          <a:lstStyle/>
          <a:p>
            <a:pPr defTabSz="3135313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727354" y="363667"/>
            <a:ext cx="22773439" cy="197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r>
              <a:rPr lang="en-US" sz="6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 and Predictors of Long-term Clinical Outcomes in Patients with Perianal Crohn’s Disease on Biologic Therapy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530678" y="4368800"/>
            <a:ext cx="7642689" cy="996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C710E36-E698-4C08-B567-6E82D7BD2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59" y="95100"/>
            <a:ext cx="3011691" cy="3624413"/>
          </a:xfrm>
          <a:prstGeom prst="rect">
            <a:avLst/>
          </a:prstGeom>
        </p:spPr>
      </p:pic>
      <p:sp>
        <p:nvSpPr>
          <p:cNvPr id="49" name="Text Box 14">
            <a:extLst>
              <a:ext uri="{FF2B5EF4-FFF2-40B4-BE49-F238E27FC236}">
                <a16:creationId xmlns:a16="http://schemas.microsoft.com/office/drawing/2014/main" id="{5BB45EB6-0B82-4E52-9A6F-9E185665D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39" y="2314792"/>
            <a:ext cx="24028400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Gubatan, MD,  Spencer Frost, MD, Steven Levitte, MD, PhD, Kian Keyashian MD</a:t>
            </a:r>
          </a:p>
        </p:txBody>
      </p:sp>
      <p:sp>
        <p:nvSpPr>
          <p:cNvPr id="50" name="Text Box 14">
            <a:extLst>
              <a:ext uri="{FF2B5EF4-FFF2-40B4-BE49-F238E27FC236}">
                <a16:creationId xmlns:a16="http://schemas.microsoft.com/office/drawing/2014/main" id="{2295030C-2C61-4CD7-9E33-97DB4CDE1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525" y="2993455"/>
            <a:ext cx="24028400" cy="74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Gastroenterology and Hepatology, Stanford University School of Medicine</a:t>
            </a:r>
          </a:p>
        </p:txBody>
      </p:sp>
      <p:sp>
        <p:nvSpPr>
          <p:cNvPr id="51" name="Text Box 42">
            <a:extLst>
              <a:ext uri="{FF2B5EF4-FFF2-40B4-BE49-F238E27FC236}">
                <a16:creationId xmlns:a16="http://schemas.microsoft.com/office/drawing/2014/main" id="{530A4906-4998-468F-9BF3-3ED8995FC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29" y="8389702"/>
            <a:ext cx="7605400" cy="996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</a:p>
        </p:txBody>
      </p:sp>
      <p:sp>
        <p:nvSpPr>
          <p:cNvPr id="52" name="Text Box 9">
            <a:extLst>
              <a:ext uri="{FF2B5EF4-FFF2-40B4-BE49-F238E27FC236}">
                <a16:creationId xmlns:a16="http://schemas.microsoft.com/office/drawing/2014/main" id="{2907D32B-BC8A-48D1-BF2F-041204CB5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9622883"/>
            <a:ext cx="7433728" cy="673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We performed a retrospective analysis of  patients with pCD at a Stanford through December 2020 (IRB Protocol 519412020) using the STARR database.</a:t>
            </a:r>
          </a:p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We included patients with Crohn’s disease (ICD K50.xx) and perianal lesions including perianal fistula (ICD K60), abscess (ICD K61), ulcer (ICD 569.41), anal stenosis (ICD K62.4), and anorectal cancer (ICD K62.4). </a:t>
            </a:r>
          </a:p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Our exposures of interest included biologic treatment (anti-TNF, vedolizumab, or ustekinumab) at time of diagnosis of perianal disease and biologic exposure after first anti-TNF failure. </a:t>
            </a:r>
          </a:p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Our long-term clinical outcomes (assessed at 5-year follow-up) included any surgical intervention (composite), colectomy, permanent diversion, perianal fistula closure, and perianal abscess recurrence. </a:t>
            </a:r>
          </a:p>
          <a:p>
            <a:pPr marL="457200" indent="-457200" algn="just" defTabSz="3135313" eaLnBrk="0" hangingPunct="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</a:rPr>
              <a:t>We used Kaplan-Meier curves to estimate rates of outcomes and multivariate logistic regression to identify predictors of outcomes. 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00B230EB-0A8C-4041-88EF-3D851CF080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300" y="15508"/>
            <a:ext cx="4000500" cy="4000500"/>
          </a:xfrm>
          <a:prstGeom prst="rect">
            <a:avLst/>
          </a:prstGeom>
        </p:spPr>
      </p:pic>
      <p:sp>
        <p:nvSpPr>
          <p:cNvPr id="66" name="Text Box 9">
            <a:extLst>
              <a:ext uri="{FF2B5EF4-FFF2-40B4-BE49-F238E27FC236}">
                <a16:creationId xmlns:a16="http://schemas.microsoft.com/office/drawing/2014/main" id="{84E1DBE7-27A6-492C-AD73-193F69209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23687" y="14503573"/>
            <a:ext cx="7278192" cy="412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Anti-TNF  and ustekinumab use at time of perianal disease diagnosis may be associated with more favorable clinical outcomes.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Anti-TNF use after first anti-TNF failure may be associated with improved outcomes compared to ustekinumab whereas ustekinumab is favored over vedolizumab.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 predictors of long-term risk of colectomy in pCD include colonic disease and anal stenosis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Prospective studies are needed to validate these observations in order to inform management of pCD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A922EB-C03A-4CFF-9172-05CAE776C792}"/>
              </a:ext>
            </a:extLst>
          </p:cNvPr>
          <p:cNvSpPr txBox="1"/>
          <p:nvPr/>
        </p:nvSpPr>
        <p:spPr>
          <a:xfrm>
            <a:off x="4392" y="21623031"/>
            <a:ext cx="32514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A7BF7B-9A98-418B-BE81-F55F4434EF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8620" y="15213487"/>
            <a:ext cx="6085859" cy="3982557"/>
          </a:xfrm>
          <a:prstGeom prst="rect">
            <a:avLst/>
          </a:prstGeom>
        </p:spPr>
      </p:pic>
      <p:sp>
        <p:nvSpPr>
          <p:cNvPr id="69" name="Text Box 9">
            <a:extLst>
              <a:ext uri="{FF2B5EF4-FFF2-40B4-BE49-F238E27FC236}">
                <a16:creationId xmlns:a16="http://schemas.microsoft.com/office/drawing/2014/main" id="{377C5CB3-4BB3-4EE6-8BFB-966D1DAD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3667" y="19500247"/>
            <a:ext cx="7654095" cy="158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algn="just" defTabSz="3135313" eaLnBrk="0" hangingPunct="0">
              <a:lnSpc>
                <a:spcPct val="95000"/>
              </a:lnSpc>
            </a:pPr>
            <a:r>
              <a:rPr lang="en-US" sz="2000" b="1" dirty="0">
                <a:latin typeface="Times New Roman" pitchFamily="18" charset="0"/>
              </a:rPr>
              <a:t>FIGURE 1. Anti-TNF Use at Time of Perianal Disease Diagnosis and Long-term Clinical Outcomes. </a:t>
            </a:r>
            <a:r>
              <a:rPr lang="en-US" sz="2000" dirty="0">
                <a:latin typeface="Times New Roman" pitchFamily="18" charset="0"/>
              </a:rPr>
              <a:t>Anti-TNF use (N= 138) at time of perianal disease diagnosis was associated with decreased rates of perianal abscess recurrence at 5 years (HR 0.48, 95% CI 0.32-0.74, P&lt;0.001) compared to no biologic use (N=143). </a:t>
            </a:r>
          </a:p>
        </p:txBody>
      </p:sp>
      <p:sp>
        <p:nvSpPr>
          <p:cNvPr id="70" name="Text Box 9">
            <a:extLst>
              <a:ext uri="{FF2B5EF4-FFF2-40B4-BE49-F238E27FC236}">
                <a16:creationId xmlns:a16="http://schemas.microsoft.com/office/drawing/2014/main" id="{5457056D-A54E-49C9-803F-8B2ADF338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7275" y="8365759"/>
            <a:ext cx="7573878" cy="152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algn="just" defTabSz="3135313" eaLnBrk="0" hangingPunct="0">
              <a:lnSpc>
                <a:spcPct val="95000"/>
              </a:lnSpc>
            </a:pPr>
            <a:r>
              <a:rPr lang="en-US" sz="2000" b="1" dirty="0">
                <a:latin typeface="Times New Roman" pitchFamily="18" charset="0"/>
              </a:rPr>
              <a:t>FIGURE 2. Vedolizumab Use at Time of Perianal Disease Diagnosis and Long-term Clinical Outcomes. </a:t>
            </a:r>
            <a:r>
              <a:rPr lang="en-US" sz="2000" dirty="0">
                <a:latin typeface="Times New Roman" pitchFamily="18" charset="0"/>
              </a:rPr>
              <a:t>There were no differences between Vedolizumab users (N=14)  vs non- biologic users (N= 143) with 5-year rates of surgical intervention, colectomy, permanent diversion, perianal fistula closure, or perianal abscess recurrence. 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95A0A319-4260-4395-A301-43A1F163912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8998" y="4208190"/>
            <a:ext cx="6090432" cy="3991702"/>
          </a:xfrm>
          <a:prstGeom prst="rect">
            <a:avLst/>
          </a:prstGeom>
          <a:noFill/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B42FF839-CC0F-443F-9D4B-1F08208823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9626" y="10024492"/>
            <a:ext cx="6099577" cy="4041998"/>
          </a:xfrm>
          <a:prstGeom prst="rect">
            <a:avLst/>
          </a:prstGeom>
          <a:noFill/>
        </p:spPr>
      </p:pic>
      <p:sp>
        <p:nvSpPr>
          <p:cNvPr id="80" name="Text Box 42">
            <a:extLst>
              <a:ext uri="{FF2B5EF4-FFF2-40B4-BE49-F238E27FC236}">
                <a16:creationId xmlns:a16="http://schemas.microsoft.com/office/drawing/2014/main" id="{74F68F45-05E4-4F4F-AB9A-EC83F474F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29" y="16355267"/>
            <a:ext cx="7642688" cy="996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81" name="Text Box 9">
            <a:extLst>
              <a:ext uri="{FF2B5EF4-FFF2-40B4-BE49-F238E27FC236}">
                <a16:creationId xmlns:a16="http://schemas.microsoft.com/office/drawing/2014/main" id="{7CEFDC1C-A7F9-4C46-9A42-FEDD5D7A8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126" y="17413949"/>
            <a:ext cx="7242175" cy="65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 eaLnBrk="0" hangingPunct="0">
              <a:lnSpc>
                <a:spcPct val="95000"/>
              </a:lnSpc>
            </a:pPr>
            <a:r>
              <a:rPr lang="en-US" sz="2000" b="1" dirty="0">
                <a:latin typeface="Times New Roman" pitchFamily="18" charset="0"/>
              </a:rPr>
              <a:t>TABLE 1. Baseline Clinical Characteristics at Time of Perianal Disease Diagnosis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2390CA0-95E1-4E54-B3C2-D894A9267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352759"/>
              </p:ext>
            </p:extLst>
          </p:nvPr>
        </p:nvGraphicFramePr>
        <p:xfrm>
          <a:off x="811267" y="18025432"/>
          <a:ext cx="6998215" cy="3210751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038007">
                  <a:extLst>
                    <a:ext uri="{9D8B030D-6E8A-4147-A177-3AD203B41FA5}">
                      <a16:colId xmlns:a16="http://schemas.microsoft.com/office/drawing/2014/main" val="2666808855"/>
                    </a:ext>
                  </a:extLst>
                </a:gridCol>
                <a:gridCol w="2960208">
                  <a:extLst>
                    <a:ext uri="{9D8B030D-6E8A-4147-A177-3AD203B41FA5}">
                      <a16:colId xmlns:a16="http://schemas.microsoft.com/office/drawing/2014/main" val="1287364450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Clinical Variables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Perianal Crohn's Disease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Patients, N= 311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838608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6824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7878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 Diagnosis, years (mean ± SD)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25.9 (± 13.8)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7207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Perianal Disease Dx, years (mean ± SD)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32.5 (± 15.6)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7938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7126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Timing of Perianal Disease Diagnosis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33115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Diagnosed Before CD Diagnosis, no, (%) 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(1.6)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3382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Diagnosed During CD Diagnosis, no, (%) 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(33.4)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8384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Diagnosed After CD Diagnosis, no, (%)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(65.0)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14509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6164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0062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(62.1)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35922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(37.9)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00486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FDA3430-B7A8-4EFA-BEFA-BF7D1C334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20548"/>
              </p:ext>
            </p:extLst>
          </p:nvPr>
        </p:nvGraphicFramePr>
        <p:xfrm>
          <a:off x="8724205" y="4867275"/>
          <a:ext cx="7209952" cy="9827514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4160181">
                  <a:extLst>
                    <a:ext uri="{9D8B030D-6E8A-4147-A177-3AD203B41FA5}">
                      <a16:colId xmlns:a16="http://schemas.microsoft.com/office/drawing/2014/main" val="935420912"/>
                    </a:ext>
                  </a:extLst>
                </a:gridCol>
                <a:gridCol w="3049771">
                  <a:extLst>
                    <a:ext uri="{9D8B030D-6E8A-4147-A177-3AD203B41FA5}">
                      <a16:colId xmlns:a16="http://schemas.microsoft.com/office/drawing/2014/main" val="181724944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Ethnicity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3466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(50.8)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78704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Hispanic,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(8.0)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3548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(5.5)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89129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51(16.4)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0418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Native American,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2(0.6)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9328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58(18.7)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2757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03543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Montreal Classification Location at CD Diagnosis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91242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L1 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(6.1)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9182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L2,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(42.4)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18870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L3,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158(50.8)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7238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L4,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(0.64)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24810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069232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Montreal Classification Behavior at CD Diagnosis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55196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B1,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(4.2)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176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B2,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(4.5)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421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B3,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(91.3)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1368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40887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Perianal Crohns Disease Manifestation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57719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Ulcer,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(10.0)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943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Fissure,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(23.2)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46867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Abscess,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 (76.1)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70631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Fistula,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(84.2)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75111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34907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Perianal CD Diagnosis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28288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Exam,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 (80.1)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5677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Pelvic MRI,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(49.5)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63539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Endoscopy/EUS,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(1.29)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693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Exam Under Anesthesia (EUA),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(65.9)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92621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85788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BMI, kg/m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(mean ± SD)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 (± 9.6)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781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298869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Smoker, no.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(3.2)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14636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951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Alcohol Use, no. (%)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(35.9)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96629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30084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Medications at time of Perianal CD Diagnosis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072896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Steroids,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(25.1)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4216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5-ASA,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(30.9)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6985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6MP/Azathioprine,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(22.2)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1037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Methotrexate,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(8.1)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161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Anti-TNF Agent, 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(44.4)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90635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Ustekinumab, no. (%)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(5.2)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5352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Vedolizumab,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(4.6)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54837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NSAID use, no. (%)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(6.1)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323210"/>
                  </a:ext>
                </a:extLst>
              </a:tr>
            </a:tbl>
          </a:graphicData>
        </a:graphic>
      </p:graphicFrame>
      <p:sp>
        <p:nvSpPr>
          <p:cNvPr id="83" name="Text Box 11">
            <a:extLst>
              <a:ext uri="{FF2B5EF4-FFF2-40B4-BE49-F238E27FC236}">
                <a16:creationId xmlns:a16="http://schemas.microsoft.com/office/drawing/2014/main" id="{8AECE6A0-B046-425A-9A19-A5F9D31AA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7960" y="18946142"/>
            <a:ext cx="7667964" cy="996950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sp>
        <p:nvSpPr>
          <p:cNvPr id="84" name="Text Box 9">
            <a:extLst>
              <a:ext uri="{FF2B5EF4-FFF2-40B4-BE49-F238E27FC236}">
                <a16:creationId xmlns:a16="http://schemas.microsoft.com/office/drawing/2014/main" id="{E05FE1BE-52CE-4EF3-862E-703987B1D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4274" y="20177636"/>
            <a:ext cx="6907729" cy="1081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JG is in part supported by a Chan Zuckerberg Biohub Physician Scientist Scholar Award and NIH NIDDK LRP Award.</a:t>
            </a:r>
          </a:p>
        </p:txBody>
      </p:sp>
      <p:sp>
        <p:nvSpPr>
          <p:cNvPr id="85" name="Text Box 9">
            <a:extLst>
              <a:ext uri="{FF2B5EF4-FFF2-40B4-BE49-F238E27FC236}">
                <a16:creationId xmlns:a16="http://schemas.microsoft.com/office/drawing/2014/main" id="{E8F49DD8-4908-456D-BE2E-6FCD7CA8E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6085" y="4378047"/>
            <a:ext cx="7242175" cy="65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defTabSz="3135313" eaLnBrk="0" hangingPunct="0">
              <a:lnSpc>
                <a:spcPct val="95000"/>
              </a:lnSpc>
            </a:pPr>
            <a:r>
              <a:rPr lang="en-US" sz="2000" b="1" dirty="0">
                <a:latin typeface="Times New Roman" pitchFamily="18" charset="0"/>
              </a:rPr>
              <a:t>TABLE 2: Univariate and Multivariate Predictors Colectomy Among Patients with Perianal Crohn’s Disease</a:t>
            </a:r>
          </a:p>
        </p:txBody>
      </p:sp>
      <p:sp>
        <p:nvSpPr>
          <p:cNvPr id="86" name="Text Box 9">
            <a:extLst>
              <a:ext uri="{FF2B5EF4-FFF2-40B4-BE49-F238E27FC236}">
                <a16:creationId xmlns:a16="http://schemas.microsoft.com/office/drawing/2014/main" id="{478506C9-959C-42E7-BADA-AFCCD05C3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8036" y="14239308"/>
            <a:ext cx="7573878" cy="182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algn="just" defTabSz="3135313" eaLnBrk="0" hangingPunct="0">
              <a:lnSpc>
                <a:spcPct val="95000"/>
              </a:lnSpc>
            </a:pPr>
            <a:r>
              <a:rPr lang="en-US" sz="2000" b="1" dirty="0">
                <a:latin typeface="Times New Roman" pitchFamily="18" charset="0"/>
              </a:rPr>
              <a:t>FIGURE 3. Ustekinumab Use at Time of Perianal Disease Diagnosis and Long-term Clinical Outcomes. </a:t>
            </a:r>
            <a:r>
              <a:rPr lang="en-US" sz="2000" dirty="0">
                <a:latin typeface="Times New Roman" pitchFamily="18" charset="0"/>
              </a:rPr>
              <a:t>Ustekinumab use (N=16) was associated with increased  rates of perianal fistula closure (HR 3.58, 95% CI 1.04- 12.35, P&lt;0.05) and decreased rates of perianal abscess recurrence (HR 0.20, 95% CI 0.07- 0.56, P&lt;0.01) at 5 years compared to no biologic use (N=143).</a:t>
            </a:r>
          </a:p>
        </p:txBody>
      </p:sp>
      <p:sp>
        <p:nvSpPr>
          <p:cNvPr id="87" name="Text Box 9">
            <a:extLst>
              <a:ext uri="{FF2B5EF4-FFF2-40B4-BE49-F238E27FC236}">
                <a16:creationId xmlns:a16="http://schemas.microsoft.com/office/drawing/2014/main" id="{1D2980C0-901C-4E7D-AB7B-28120E6CA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8036" y="18561809"/>
            <a:ext cx="7573878" cy="269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5306" tIns="32653" rIns="65306" bIns="32653">
            <a:spAutoFit/>
          </a:bodyPr>
          <a:lstStyle/>
          <a:p>
            <a:pPr algn="just" defTabSz="3135313" eaLnBrk="0" hangingPunct="0">
              <a:lnSpc>
                <a:spcPct val="95000"/>
              </a:lnSpc>
            </a:pPr>
            <a:r>
              <a:rPr lang="en-US" sz="2000" b="1" dirty="0">
                <a:latin typeface="Times New Roman" pitchFamily="18" charset="0"/>
              </a:rPr>
              <a:t>FIGURE 4. Biologic Use After First Anti-TNF Failure and Long-term Clinical Outcomes in Patients with Perianal Crohn’s Disease.</a:t>
            </a:r>
          </a:p>
          <a:p>
            <a:pPr algn="just" defTabSz="3135313" eaLnBrk="0" hangingPunct="0">
              <a:lnSpc>
                <a:spcPct val="95000"/>
              </a:lnSpc>
            </a:pPr>
            <a:r>
              <a:rPr lang="en-US" sz="2000" dirty="0">
                <a:latin typeface="Times New Roman" pitchFamily="18" charset="0"/>
              </a:rPr>
              <a:t>Anti-TNF use after first Anti-TNF failure (N=70) was associated with decreased rates of colectomy (HR 0.20, 95% CI 0.04-0.90, P&lt;0.05) and permanent diversion (HR 0.16, 95% CI 0.03-0.94, P&lt;0.05) compared to Ustekinumab use (N=17).  Vedolizumab use after first anti-TNF failure (N=8) was associated with decreased rates of perianal fistula closure (HR 0.22, 95% CI 0.05-0.96, P&lt;0.05) compared to Ustekinumab use (N=17).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DBD6636-EFF5-4B22-BB91-2845D2E5D6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008005" y="16211978"/>
            <a:ext cx="6993938" cy="2116714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C6B8A68-B82D-40F1-A52E-AB446E353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902822"/>
              </p:ext>
            </p:extLst>
          </p:nvPr>
        </p:nvGraphicFramePr>
        <p:xfrm>
          <a:off x="24736085" y="5190825"/>
          <a:ext cx="7553665" cy="7506971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568575">
                  <a:extLst>
                    <a:ext uri="{9D8B030D-6E8A-4147-A177-3AD203B41FA5}">
                      <a16:colId xmlns:a16="http://schemas.microsoft.com/office/drawing/2014/main" val="1128465731"/>
                    </a:ext>
                  </a:extLst>
                </a:gridCol>
                <a:gridCol w="545438">
                  <a:extLst>
                    <a:ext uri="{9D8B030D-6E8A-4147-A177-3AD203B41FA5}">
                      <a16:colId xmlns:a16="http://schemas.microsoft.com/office/drawing/2014/main" val="1297606713"/>
                    </a:ext>
                  </a:extLst>
                </a:gridCol>
                <a:gridCol w="1046747">
                  <a:extLst>
                    <a:ext uri="{9D8B030D-6E8A-4147-A177-3AD203B41FA5}">
                      <a16:colId xmlns:a16="http://schemas.microsoft.com/office/drawing/2014/main" val="2530203371"/>
                    </a:ext>
                  </a:extLst>
                </a:gridCol>
                <a:gridCol w="745958">
                  <a:extLst>
                    <a:ext uri="{9D8B030D-6E8A-4147-A177-3AD203B41FA5}">
                      <a16:colId xmlns:a16="http://schemas.microsoft.com/office/drawing/2014/main" val="4056822420"/>
                    </a:ext>
                  </a:extLst>
                </a:gridCol>
                <a:gridCol w="637674">
                  <a:extLst>
                    <a:ext uri="{9D8B030D-6E8A-4147-A177-3AD203B41FA5}">
                      <a16:colId xmlns:a16="http://schemas.microsoft.com/office/drawing/2014/main" val="3575131192"/>
                    </a:ext>
                  </a:extLst>
                </a:gridCol>
                <a:gridCol w="1034716">
                  <a:extLst>
                    <a:ext uri="{9D8B030D-6E8A-4147-A177-3AD203B41FA5}">
                      <a16:colId xmlns:a16="http://schemas.microsoft.com/office/drawing/2014/main" val="4018284681"/>
                    </a:ext>
                  </a:extLst>
                </a:gridCol>
                <a:gridCol w="974557">
                  <a:extLst>
                    <a:ext uri="{9D8B030D-6E8A-4147-A177-3AD203B41FA5}">
                      <a16:colId xmlns:a16="http://schemas.microsoft.com/office/drawing/2014/main" val="407503351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Clinical Variables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Univariate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Multivariate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77711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 CI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45222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420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Disease Demographics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67202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 Diagnosis Age (years)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0.98 - 1.02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2333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Perianal Disease Dx Age (years)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1.01 - 1.04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0.98 - 1.03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0.792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7010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 sex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0.35 - 1.09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0.38 - 1.34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3371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 Ethnicity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0.86 - 2.72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0.64 - 2.28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08361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BMI (per kg/m</a:t>
                      </a:r>
                      <a:r>
                        <a:rPr lang="en-US" sz="1400" b="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1.01 - 1.08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0.99 - 1.07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9194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Smoker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0.47 - 7.48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50047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Alcohol Use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1.00 - 3.20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0.66 - 2.47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4859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00078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Location (Montreal Classification)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18431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L1 (Ileal Crohn's Disease)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0.03 - 1.71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4644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L2 (Colonic Crohn's Disease)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1.20 - 3.80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1.36 - 5.38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26376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L3 (Ileocolonic Crohn's Disease)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0.34 - 1.07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1511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0336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Perianal Disease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0155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Ulcer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0.53 - 3.18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03350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Fissure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0.60 - 2.24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95784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Abscess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0.30 - 1.03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41487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Fistula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0.86 - 6.04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93917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Stenosis 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1.43 - 8.93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1.59 - 12.43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1981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6738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Medications at Time of Perianal Disease Diagnosis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4328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Antibiotic Use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0.50 - 1.65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5758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5-ASA 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0.54 - 1.86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24411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6MP/Azathioprine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1.06 - 3.74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0.89 - 3.82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8531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Methotrexate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0.53 - 3.67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148323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Anti-TNF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0.74 - 2.36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0.63 - 2.45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76219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Ustekinumab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0.71 - 5.28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0.36 - 3.63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57530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Vedolizumab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0.81 - 7.81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0.67 - 9.61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0318793"/>
                  </a:ext>
                </a:extLst>
              </a:tr>
              <a:tr h="1353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NSAID use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0.39 - 3.93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7233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1415</Words>
  <Application>Microsoft Office PowerPoint</Application>
  <PresentationFormat>Custom</PresentationFormat>
  <Paragraphs>288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48x72 Horizontal Template</dc:title>
  <dc:creator>Ethan Shulda;www.postersession.com</dc:creator>
  <cp:keywords>www.postersession.com</cp:keywords>
  <dc:description>©MegaPrint Inc. 2009-2015</dc:description>
  <cp:lastModifiedBy>John Gubatan</cp:lastModifiedBy>
  <cp:revision>67</cp:revision>
  <dcterms:created xsi:type="dcterms:W3CDTF">2008-12-04T00:20:37Z</dcterms:created>
  <dcterms:modified xsi:type="dcterms:W3CDTF">2021-06-15T21:58:38Z</dcterms:modified>
  <cp:category>Research Poster</cp:category>
</cp:coreProperties>
</file>