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7" r:id="rId2"/>
    <p:sldId id="256" r:id="rId3"/>
    <p:sldId id="261" r:id="rId4"/>
    <p:sldId id="258" r:id="rId5"/>
    <p:sldId id="262" r:id="rId6"/>
    <p:sldId id="10986" r:id="rId7"/>
    <p:sldId id="10988" r:id="rId8"/>
    <p:sldId id="10989" r:id="rId9"/>
    <p:sldId id="11014" r:id="rId10"/>
    <p:sldId id="11001" r:id="rId11"/>
    <p:sldId id="11003" r:id="rId12"/>
    <p:sldId id="11002" r:id="rId13"/>
    <p:sldId id="10979" r:id="rId14"/>
    <p:sldId id="11004" r:id="rId15"/>
    <p:sldId id="340" r:id="rId16"/>
    <p:sldId id="2090" r:id="rId17"/>
    <p:sldId id="10969" r:id="rId18"/>
    <p:sldId id="10980" r:id="rId19"/>
    <p:sldId id="343" r:id="rId20"/>
    <p:sldId id="344" r:id="rId21"/>
    <p:sldId id="11005" r:id="rId22"/>
    <p:sldId id="11006" r:id="rId23"/>
    <p:sldId id="11007" r:id="rId24"/>
    <p:sldId id="11008" r:id="rId25"/>
    <p:sldId id="11010" r:id="rId26"/>
    <p:sldId id="11011" r:id="rId27"/>
    <p:sldId id="11013" r:id="rId28"/>
    <p:sldId id="11012"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A Corley" initials="DAC" lastIdx="4" clrIdx="0">
    <p:extLst>
      <p:ext uri="{19B8F6BF-5375-455C-9EA6-DF929625EA0E}">
        <p15:presenceInfo xmlns:p15="http://schemas.microsoft.com/office/powerpoint/2012/main" userId="S::douglas.corley@kp.org::76740d46-a9c1-498c-bfe7-a07eec98cb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DAE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9EA57-0A52-48DA-9FFF-D1BA1C8D998B}" v="225" dt="2023-05-16T22:20:02.3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1"/>
    <p:restoredTop sz="94694"/>
  </p:normalViewPr>
  <p:slideViewPr>
    <p:cSldViewPr snapToGrid="0" snapToObjects="1">
      <p:cViewPr varScale="1">
        <p:scale>
          <a:sx n="149" d="100"/>
          <a:sy n="149" d="100"/>
        </p:scale>
        <p:origin x="136" y="3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A Corley" userId="76740d46-a9c1-498c-bfe7-a07eec98cbdc" providerId="ADAL" clId="{E679EA57-0A52-48DA-9FFF-D1BA1C8D998B}"/>
    <pc:docChg chg="custSel modSld">
      <pc:chgData name="Douglas A Corley" userId="76740d46-a9c1-498c-bfe7-a07eec98cbdc" providerId="ADAL" clId="{E679EA57-0A52-48DA-9FFF-D1BA1C8D998B}" dt="2023-05-16T22:20:02.356" v="304" actId="113"/>
      <pc:docMkLst>
        <pc:docMk/>
      </pc:docMkLst>
      <pc:sldChg chg="delSp mod modAnim delCm">
        <pc:chgData name="Douglas A Corley" userId="76740d46-a9c1-498c-bfe7-a07eec98cbdc" providerId="ADAL" clId="{E679EA57-0A52-48DA-9FFF-D1BA1C8D998B}" dt="2023-05-16T22:09:56.490" v="76"/>
        <pc:sldMkLst>
          <pc:docMk/>
          <pc:sldMk cId="2194405374" sldId="2090"/>
        </pc:sldMkLst>
        <pc:spChg chg="del">
          <ac:chgData name="Douglas A Corley" userId="76740d46-a9c1-498c-bfe7-a07eec98cbdc" providerId="ADAL" clId="{E679EA57-0A52-48DA-9FFF-D1BA1C8D998B}" dt="2023-05-16T22:08:28.149" v="70" actId="478"/>
          <ac:spMkLst>
            <pc:docMk/>
            <pc:sldMk cId="2194405374" sldId="2090"/>
            <ac:spMk id="4" creationId="{14DB2C92-D12E-4FE3-B4F5-84318B097775}"/>
          </ac:spMkLst>
        </pc:spChg>
      </pc:sldChg>
      <pc:sldChg chg="modAnim">
        <pc:chgData name="Douglas A Corley" userId="76740d46-a9c1-498c-bfe7-a07eec98cbdc" providerId="ADAL" clId="{E679EA57-0A52-48DA-9FFF-D1BA1C8D998B}" dt="2023-05-16T22:09:45.044" v="75"/>
        <pc:sldMkLst>
          <pc:docMk/>
          <pc:sldMk cId="1667090040" sldId="10969"/>
        </pc:sldMkLst>
      </pc:sldChg>
      <pc:sldChg chg="addSp modSp mod modAnim">
        <pc:chgData name="Douglas A Corley" userId="76740d46-a9c1-498c-bfe7-a07eec98cbdc" providerId="ADAL" clId="{E679EA57-0A52-48DA-9FFF-D1BA1C8D998B}" dt="2023-05-16T22:03:49.803" v="69"/>
        <pc:sldMkLst>
          <pc:docMk/>
          <pc:sldMk cId="2586077241" sldId="10986"/>
        </pc:sldMkLst>
        <pc:spChg chg="add mod">
          <ac:chgData name="Douglas A Corley" userId="76740d46-a9c1-498c-bfe7-a07eec98cbdc" providerId="ADAL" clId="{E679EA57-0A52-48DA-9FFF-D1BA1C8D998B}" dt="2023-05-16T22:03:45.169" v="68" actId="207"/>
          <ac:spMkLst>
            <pc:docMk/>
            <pc:sldMk cId="2586077241" sldId="10986"/>
            <ac:spMk id="4" creationId="{822651A8-25E1-48F3-A49B-F95B557A21FA}"/>
          </ac:spMkLst>
        </pc:spChg>
      </pc:sldChg>
      <pc:sldChg chg="modSp mod modAnim">
        <pc:chgData name="Douglas A Corley" userId="76740d46-a9c1-498c-bfe7-a07eec98cbdc" providerId="ADAL" clId="{E679EA57-0A52-48DA-9FFF-D1BA1C8D998B}" dt="2023-05-16T22:11:16.435" v="80" actId="1076"/>
        <pc:sldMkLst>
          <pc:docMk/>
          <pc:sldMk cId="777253491" sldId="11006"/>
        </pc:sldMkLst>
        <pc:spChg chg="mod">
          <ac:chgData name="Douglas A Corley" userId="76740d46-a9c1-498c-bfe7-a07eec98cbdc" providerId="ADAL" clId="{E679EA57-0A52-48DA-9FFF-D1BA1C8D998B}" dt="2023-05-16T22:11:16.435" v="80" actId="1076"/>
          <ac:spMkLst>
            <pc:docMk/>
            <pc:sldMk cId="777253491" sldId="11006"/>
            <ac:spMk id="2" creationId="{D74B57FB-0272-4F90-92A9-3510991FD9AB}"/>
          </ac:spMkLst>
        </pc:spChg>
        <pc:picChg chg="mod">
          <ac:chgData name="Douglas A Corley" userId="76740d46-a9c1-498c-bfe7-a07eec98cbdc" providerId="ADAL" clId="{E679EA57-0A52-48DA-9FFF-D1BA1C8D998B}" dt="2023-05-16T22:11:00.997" v="78" actId="1076"/>
          <ac:picMkLst>
            <pc:docMk/>
            <pc:sldMk cId="777253491" sldId="11006"/>
            <ac:picMk id="5" creationId="{980E4C99-2F6C-4DB4-90E3-67A58350864D}"/>
          </ac:picMkLst>
        </pc:picChg>
        <pc:picChg chg="mod">
          <ac:chgData name="Douglas A Corley" userId="76740d46-a9c1-498c-bfe7-a07eec98cbdc" providerId="ADAL" clId="{E679EA57-0A52-48DA-9FFF-D1BA1C8D998B}" dt="2023-05-16T22:11:00.997" v="78" actId="1076"/>
          <ac:picMkLst>
            <pc:docMk/>
            <pc:sldMk cId="777253491" sldId="11006"/>
            <ac:picMk id="9" creationId="{DC77CCEC-5D7E-4547-93C0-3752599BE872}"/>
          </ac:picMkLst>
        </pc:picChg>
      </pc:sldChg>
      <pc:sldChg chg="delCm">
        <pc:chgData name="Douglas A Corley" userId="76740d46-a9c1-498c-bfe7-a07eec98cbdc" providerId="ADAL" clId="{E679EA57-0A52-48DA-9FFF-D1BA1C8D998B}" dt="2023-05-16T22:09:07.557" v="73" actId="1592"/>
        <pc:sldMkLst>
          <pc:docMk/>
          <pc:sldMk cId="122127298" sldId="11008"/>
        </pc:sldMkLst>
      </pc:sldChg>
      <pc:sldChg chg="modSp mod modAnim delCm">
        <pc:chgData name="Douglas A Corley" userId="76740d46-a9c1-498c-bfe7-a07eec98cbdc" providerId="ADAL" clId="{E679EA57-0A52-48DA-9FFF-D1BA1C8D998B}" dt="2023-05-16T22:15:20.386" v="101" actId="1076"/>
        <pc:sldMkLst>
          <pc:docMk/>
          <pc:sldMk cId="194197368" sldId="11010"/>
        </pc:sldMkLst>
        <pc:spChg chg="mod">
          <ac:chgData name="Douglas A Corley" userId="76740d46-a9c1-498c-bfe7-a07eec98cbdc" providerId="ADAL" clId="{E679EA57-0A52-48DA-9FFF-D1BA1C8D998B}" dt="2023-05-16T22:15:03.207" v="99" actId="20577"/>
          <ac:spMkLst>
            <pc:docMk/>
            <pc:sldMk cId="194197368" sldId="11010"/>
            <ac:spMk id="3" creationId="{620B5443-D563-4549-94AE-D0B32A0462A0}"/>
          </ac:spMkLst>
        </pc:spChg>
        <pc:spChg chg="mod">
          <ac:chgData name="Douglas A Corley" userId="76740d46-a9c1-498c-bfe7-a07eec98cbdc" providerId="ADAL" clId="{E679EA57-0A52-48DA-9FFF-D1BA1C8D998B}" dt="2023-05-16T22:15:20.386" v="101" actId="1076"/>
          <ac:spMkLst>
            <pc:docMk/>
            <pc:sldMk cId="194197368" sldId="11010"/>
            <ac:spMk id="5" creationId="{12C8A26F-533E-4D80-87B3-B7A77CE7A6E9}"/>
          </ac:spMkLst>
        </pc:spChg>
        <pc:spChg chg="mod">
          <ac:chgData name="Douglas A Corley" userId="76740d46-a9c1-498c-bfe7-a07eec98cbdc" providerId="ADAL" clId="{E679EA57-0A52-48DA-9FFF-D1BA1C8D998B}" dt="2023-05-16T22:15:16.895" v="100" actId="1076"/>
          <ac:spMkLst>
            <pc:docMk/>
            <pc:sldMk cId="194197368" sldId="11010"/>
            <ac:spMk id="6" creationId="{DDFC7A4B-B2E2-42B8-A8D2-7DF092EDF5B4}"/>
          </ac:spMkLst>
        </pc:spChg>
        <pc:graphicFrameChg chg="mod">
          <ac:chgData name="Douglas A Corley" userId="76740d46-a9c1-498c-bfe7-a07eec98cbdc" providerId="ADAL" clId="{E679EA57-0A52-48DA-9FFF-D1BA1C8D998B}" dt="2023-05-16T22:14:56.753" v="85" actId="1076"/>
          <ac:graphicFrameMkLst>
            <pc:docMk/>
            <pc:sldMk cId="194197368" sldId="11010"/>
            <ac:graphicFrameMk id="4" creationId="{4B75A031-7577-4645-AF66-BCD3DDB572DC}"/>
          </ac:graphicFrameMkLst>
        </pc:graphicFrameChg>
      </pc:sldChg>
      <pc:sldChg chg="modSp mod modAnim">
        <pc:chgData name="Douglas A Corley" userId="76740d46-a9c1-498c-bfe7-a07eec98cbdc" providerId="ADAL" clId="{E679EA57-0A52-48DA-9FFF-D1BA1C8D998B}" dt="2023-05-16T22:20:02.356" v="304" actId="113"/>
        <pc:sldMkLst>
          <pc:docMk/>
          <pc:sldMk cId="2165225651" sldId="11012"/>
        </pc:sldMkLst>
        <pc:spChg chg="mod">
          <ac:chgData name="Douglas A Corley" userId="76740d46-a9c1-498c-bfe7-a07eec98cbdc" providerId="ADAL" clId="{E679EA57-0A52-48DA-9FFF-D1BA1C8D998B}" dt="2023-05-16T22:20:02.356" v="304" actId="113"/>
          <ac:spMkLst>
            <pc:docMk/>
            <pc:sldMk cId="2165225651" sldId="11012"/>
            <ac:spMk id="3" creationId="{3C00F6FF-047F-41B8-8008-5EA15FF56BE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or-datasrv03.kp-dor.kaiser.org\projects-groups$\CORLEY\IEDYC%20-%20Impact%20Endoscopist%20Yield%20Colonoscopist%2008-DCorl-05\stata_amy\interval_crc\FIGURE%202.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Prevention of CRC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Screened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4</c:v>
                </c:pt>
                <c:pt idx="1">
                  <c:v>Year 10</c:v>
                </c:pt>
              </c:strCache>
            </c:strRef>
          </c:cat>
          <c:val>
            <c:numRef>
              <c:f>Sheet1!$B$2:$B$3</c:f>
              <c:numCache>
                <c:formatCode>General</c:formatCode>
                <c:ptCount val="2"/>
                <c:pt idx="0">
                  <c:v>0</c:v>
                </c:pt>
                <c:pt idx="1">
                  <c:v>0.18</c:v>
                </c:pt>
              </c:numCache>
            </c:numRef>
          </c:val>
          <c:smooth val="0"/>
          <c:extLst>
            <c:ext xmlns:c16="http://schemas.microsoft.com/office/drawing/2014/chart" uri="{C3380CC4-5D6E-409C-BE32-E72D297353CC}">
              <c16:uniqueId val="{00000000-D909-4078-8E48-F0F209CAC49F}"/>
            </c:ext>
          </c:extLst>
        </c:ser>
        <c:ser>
          <c:idx val="1"/>
          <c:order val="1"/>
          <c:tx>
            <c:strRef>
              <c:f>Sheet1!$C$1</c:f>
              <c:strCache>
                <c:ptCount val="1"/>
                <c:pt idx="0">
                  <c:v>Usual Care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Year 4</c:v>
                </c:pt>
                <c:pt idx="1">
                  <c:v>Year 10</c:v>
                </c:pt>
              </c:strCache>
            </c:strRef>
          </c:cat>
          <c:val>
            <c:numRef>
              <c:f>Sheet1!$C$2:$C$3</c:f>
              <c:numCache>
                <c:formatCode>General</c:formatCode>
                <c:ptCount val="2"/>
                <c:pt idx="0">
                  <c:v>0</c:v>
                </c:pt>
                <c:pt idx="1">
                  <c:v>0.83</c:v>
                </c:pt>
              </c:numCache>
            </c:numRef>
          </c:val>
          <c:smooth val="0"/>
          <c:extLst>
            <c:ext xmlns:c16="http://schemas.microsoft.com/office/drawing/2014/chart" uri="{C3380CC4-5D6E-409C-BE32-E72D297353CC}">
              <c16:uniqueId val="{00000001-D909-4078-8E48-F0F209CAC49F}"/>
            </c:ext>
          </c:extLst>
        </c:ser>
        <c:dLbls>
          <c:showLegendKey val="0"/>
          <c:showVal val="0"/>
          <c:showCatName val="0"/>
          <c:showSerName val="0"/>
          <c:showPercent val="0"/>
          <c:showBubbleSize val="0"/>
        </c:dLbls>
        <c:smooth val="0"/>
        <c:axId val="244835136"/>
        <c:axId val="244831392"/>
      </c:lineChart>
      <c:catAx>
        <c:axId val="24483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831392"/>
        <c:crosses val="autoZero"/>
        <c:auto val="1"/>
        <c:lblAlgn val="ctr"/>
        <c:lblOffset val="100"/>
        <c:noMultiLvlLbl val="0"/>
      </c:catAx>
      <c:valAx>
        <c:axId val="24483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835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1281114370508"/>
          <c:y val="4.5267489711934158E-2"/>
          <c:w val="0.87144339800662174"/>
          <c:h val="0.71598652020349307"/>
        </c:manualLayout>
      </c:layout>
      <c:stockChart>
        <c:ser>
          <c:idx val="0"/>
          <c:order val="0"/>
          <c:tx>
            <c:strRef>
              <c:f>'Figures 7-8-13'!$D$53</c:f>
              <c:strCache>
                <c:ptCount val="1"/>
              </c:strCache>
            </c:strRef>
          </c:tx>
          <c:spPr>
            <a:ln w="19050">
              <a:solidFill>
                <a:schemeClr val="tx1"/>
              </a:solidFill>
              <a:prstDash val="dash"/>
            </a:ln>
          </c:spPr>
          <c:marker>
            <c:symbol val="diamond"/>
            <c:size val="10"/>
            <c:spPr>
              <a:solidFill>
                <a:schemeClr val="tx1"/>
              </a:solidFill>
            </c:spPr>
          </c:marker>
          <c:cat>
            <c:strRef>
              <c:f>'Figures 7-8-13'!$C$54:$C$58</c:f>
              <c:strCache>
                <c:ptCount val="5"/>
                <c:pt idx="0">
                  <c:v>Quintile 1      HR = 1.00              (reference)     (CRC death=43)</c:v>
                </c:pt>
                <c:pt idx="1">
                  <c:v>Quintile 2      HR = 1.02              (0.65, 1.61)     (CRC death=35)</c:v>
                </c:pt>
                <c:pt idx="2">
                  <c:v>Quintile 3      HR = 0.80              (0.55, 1.17)     (CRC death=29)</c:v>
                </c:pt>
                <c:pt idx="3">
                  <c:v>Quintile 4      HR = 0.51              (0.33, 0.81)     (CRC death=28)</c:v>
                </c:pt>
                <c:pt idx="4">
                  <c:v>Quintile 5      HR = 0.38              (0.22, 0.65)     (CRC death=12)</c:v>
                </c:pt>
              </c:strCache>
            </c:strRef>
          </c:cat>
          <c:val>
            <c:numRef>
              <c:f>'Figures 7-8-13'!$D$54:$D$58</c:f>
              <c:numCache>
                <c:formatCode>0.0</c:formatCode>
                <c:ptCount val="5"/>
                <c:pt idx="0">
                  <c:v>1</c:v>
                </c:pt>
                <c:pt idx="1">
                  <c:v>1.018</c:v>
                </c:pt>
                <c:pt idx="2">
                  <c:v>0.80300000000000005</c:v>
                </c:pt>
                <c:pt idx="3">
                  <c:v>0.51400000000000001</c:v>
                </c:pt>
                <c:pt idx="4">
                  <c:v>0.377</c:v>
                </c:pt>
              </c:numCache>
            </c:numRef>
          </c:val>
          <c:smooth val="0"/>
          <c:extLst>
            <c:ext xmlns:c16="http://schemas.microsoft.com/office/drawing/2014/chart" uri="{C3380CC4-5D6E-409C-BE32-E72D297353CC}">
              <c16:uniqueId val="{00000000-9F64-4BDE-9CC1-4D8A19D6AC97}"/>
            </c:ext>
          </c:extLst>
        </c:ser>
        <c:ser>
          <c:idx val="1"/>
          <c:order val="1"/>
          <c:tx>
            <c:strRef>
              <c:f>'Figures 7-8-13'!$E$53</c:f>
              <c:strCache>
                <c:ptCount val="1"/>
              </c:strCache>
            </c:strRef>
          </c:tx>
          <c:spPr>
            <a:ln>
              <a:noFill/>
            </a:ln>
          </c:spPr>
          <c:marker>
            <c:symbol val="diamond"/>
            <c:size val="6"/>
            <c:spPr>
              <a:solidFill>
                <a:schemeClr val="tx1"/>
              </a:solidFill>
              <a:ln>
                <a:solidFill>
                  <a:schemeClr val="accent1"/>
                </a:solidFill>
              </a:ln>
            </c:spPr>
          </c:marker>
          <c:cat>
            <c:strRef>
              <c:f>'Figures 7-8-13'!$C$54:$C$58</c:f>
              <c:strCache>
                <c:ptCount val="5"/>
                <c:pt idx="0">
                  <c:v>Quintile 1      HR = 1.00              (reference)     (CRC death=43)</c:v>
                </c:pt>
                <c:pt idx="1">
                  <c:v>Quintile 2      HR = 1.02              (0.65, 1.61)     (CRC death=35)</c:v>
                </c:pt>
                <c:pt idx="2">
                  <c:v>Quintile 3      HR = 0.80              (0.55, 1.17)     (CRC death=29)</c:v>
                </c:pt>
                <c:pt idx="3">
                  <c:v>Quintile 4      HR = 0.51              (0.33, 0.81)     (CRC death=28)</c:v>
                </c:pt>
                <c:pt idx="4">
                  <c:v>Quintile 5      HR = 0.38              (0.22, 0.65)     (CRC death=12)</c:v>
                </c:pt>
              </c:strCache>
            </c:strRef>
          </c:cat>
          <c:val>
            <c:numRef>
              <c:f>'Figures 7-8-13'!$E$54:$E$58</c:f>
              <c:numCache>
                <c:formatCode>0.00")"</c:formatCode>
                <c:ptCount val="5"/>
                <c:pt idx="1">
                  <c:v>1.605</c:v>
                </c:pt>
                <c:pt idx="2">
                  <c:v>1.165</c:v>
                </c:pt>
                <c:pt idx="3">
                  <c:v>0.80700000000000005</c:v>
                </c:pt>
                <c:pt idx="4">
                  <c:v>0.64500000000000002</c:v>
                </c:pt>
              </c:numCache>
            </c:numRef>
          </c:val>
          <c:smooth val="0"/>
          <c:extLst>
            <c:ext xmlns:c16="http://schemas.microsoft.com/office/drawing/2014/chart" uri="{C3380CC4-5D6E-409C-BE32-E72D297353CC}">
              <c16:uniqueId val="{00000001-9F64-4BDE-9CC1-4D8A19D6AC97}"/>
            </c:ext>
          </c:extLst>
        </c:ser>
        <c:ser>
          <c:idx val="2"/>
          <c:order val="2"/>
          <c:tx>
            <c:strRef>
              <c:f>'Figures 7-8-13'!$F$53</c:f>
              <c:strCache>
                <c:ptCount val="1"/>
              </c:strCache>
            </c:strRef>
          </c:tx>
          <c:spPr>
            <a:ln>
              <a:noFill/>
            </a:ln>
          </c:spPr>
          <c:marker>
            <c:symbol val="diamond"/>
            <c:size val="6"/>
            <c:spPr>
              <a:solidFill>
                <a:schemeClr val="tx1"/>
              </a:solidFill>
              <a:ln>
                <a:solidFill>
                  <a:schemeClr val="tx1"/>
                </a:solidFill>
              </a:ln>
            </c:spPr>
          </c:marker>
          <c:trendline>
            <c:spPr>
              <a:ln>
                <a:noFill/>
              </a:ln>
            </c:spPr>
            <c:trendlineType val="linear"/>
            <c:dispRSqr val="0"/>
            <c:dispEq val="0"/>
          </c:trendline>
          <c:cat>
            <c:strRef>
              <c:f>'Figures 7-8-13'!$C$54:$C$58</c:f>
              <c:strCache>
                <c:ptCount val="5"/>
                <c:pt idx="0">
                  <c:v>Quintile 1      HR = 1.00              (reference)     (CRC death=43)</c:v>
                </c:pt>
                <c:pt idx="1">
                  <c:v>Quintile 2      HR = 1.02              (0.65, 1.61)     (CRC death=35)</c:v>
                </c:pt>
                <c:pt idx="2">
                  <c:v>Quintile 3      HR = 0.80              (0.55, 1.17)     (CRC death=29)</c:v>
                </c:pt>
                <c:pt idx="3">
                  <c:v>Quintile 4      HR = 0.51              (0.33, 0.81)     (CRC death=28)</c:v>
                </c:pt>
                <c:pt idx="4">
                  <c:v>Quintile 5      HR = 0.38              (0.22, 0.65)     (CRC death=12)</c:v>
                </c:pt>
              </c:strCache>
            </c:strRef>
          </c:cat>
          <c:val>
            <c:numRef>
              <c:f>'Figures 7-8-13'!$F$54:$F$58</c:f>
              <c:numCache>
                <c:formatCode>"("0.00","</c:formatCode>
                <c:ptCount val="5"/>
                <c:pt idx="1">
                  <c:v>0.64600000000000002</c:v>
                </c:pt>
                <c:pt idx="2">
                  <c:v>0.55400000000000005</c:v>
                </c:pt>
                <c:pt idx="3">
                  <c:v>0.32800000000000001</c:v>
                </c:pt>
                <c:pt idx="4">
                  <c:v>0.22</c:v>
                </c:pt>
              </c:numCache>
            </c:numRef>
          </c:val>
          <c:smooth val="0"/>
          <c:extLst>
            <c:ext xmlns:c16="http://schemas.microsoft.com/office/drawing/2014/chart" uri="{C3380CC4-5D6E-409C-BE32-E72D297353CC}">
              <c16:uniqueId val="{00000003-9F64-4BDE-9CC1-4D8A19D6AC97}"/>
            </c:ext>
          </c:extLst>
        </c:ser>
        <c:dLbls>
          <c:showLegendKey val="0"/>
          <c:showVal val="0"/>
          <c:showCatName val="0"/>
          <c:showSerName val="0"/>
          <c:showPercent val="0"/>
          <c:showBubbleSize val="0"/>
        </c:dLbls>
        <c:hiLowLines>
          <c:spPr>
            <a:ln>
              <a:headEnd type="diamond" w="sm" len="med"/>
              <a:tailEnd type="diamond" w="sm" len="med"/>
            </a:ln>
          </c:spPr>
        </c:hiLowLines>
        <c:axId val="90715648"/>
        <c:axId val="74686464"/>
      </c:stockChart>
      <c:catAx>
        <c:axId val="90715648"/>
        <c:scaling>
          <c:orientation val="minMax"/>
        </c:scaling>
        <c:delete val="0"/>
        <c:axPos val="b"/>
        <c:numFmt formatCode="General" sourceLinked="0"/>
        <c:majorTickMark val="none"/>
        <c:minorTickMark val="out"/>
        <c:tickLblPos val="nextTo"/>
        <c:crossAx val="74686464"/>
        <c:crosses val="autoZero"/>
        <c:auto val="1"/>
        <c:lblAlgn val="ctr"/>
        <c:lblOffset val="100"/>
        <c:noMultiLvlLbl val="0"/>
      </c:catAx>
      <c:valAx>
        <c:axId val="74686464"/>
        <c:scaling>
          <c:orientation val="minMax"/>
          <c:max val="1.4"/>
          <c:min val="0.2"/>
        </c:scaling>
        <c:delete val="0"/>
        <c:axPos val="l"/>
        <c:majorGridlines/>
        <c:title>
          <c:tx>
            <c:rich>
              <a:bodyPr rot="-5400000" vert="horz"/>
              <a:lstStyle/>
              <a:p>
                <a:pPr>
                  <a:defRPr/>
                </a:pPr>
                <a:r>
                  <a:rPr lang="en-US" dirty="0"/>
                  <a:t>Adjusted*</a:t>
                </a:r>
                <a:r>
                  <a:rPr lang="en-US" baseline="0" dirty="0"/>
                  <a:t> </a:t>
                </a:r>
                <a:r>
                  <a:rPr lang="en-US" dirty="0"/>
                  <a:t>HR (95% CI)</a:t>
                </a:r>
              </a:p>
            </c:rich>
          </c:tx>
          <c:overlay val="0"/>
        </c:title>
        <c:numFmt formatCode="0.0" sourceLinked="1"/>
        <c:majorTickMark val="out"/>
        <c:minorTickMark val="none"/>
        <c:tickLblPos val="nextTo"/>
        <c:crossAx val="90715648"/>
        <c:crosses val="autoZero"/>
        <c:crossBetween val="between"/>
      </c:valAx>
    </c:plotArea>
    <c:plotVisOnly val="1"/>
    <c:dispBlanksAs val="gap"/>
    <c:showDLblsOverMax val="0"/>
  </c:chart>
  <c:spPr>
    <a:solidFill>
      <a:srgbClr val="4F81BD"/>
    </a:solidFill>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472440944881901E-2"/>
          <c:y val="0.13779699803149603"/>
          <c:w val="0.91436089238845142"/>
          <c:h val="0.70492249015748032"/>
        </c:manualLayout>
      </c:layout>
      <c:barChart>
        <c:barDir val="col"/>
        <c:grouping val="clustered"/>
        <c:varyColors val="0"/>
        <c:ser>
          <c:idx val="0"/>
          <c:order val="0"/>
          <c:tx>
            <c:strRef>
              <c:f>Sheet1!$B$1</c:f>
              <c:strCache>
                <c:ptCount val="1"/>
                <c:pt idx="0">
                  <c:v>AI</c:v>
                </c:pt>
              </c:strCache>
            </c:strRef>
          </c:tx>
          <c:spPr>
            <a:solidFill>
              <a:schemeClr val="accent1"/>
            </a:solidFill>
            <a:ln>
              <a:noFill/>
            </a:ln>
            <a:effectLst/>
          </c:spPr>
          <c:invertIfNegative val="0"/>
          <c:cat>
            <c:strRef>
              <c:f>Sheet1!$A$2:$A$5</c:f>
              <c:strCache>
                <c:ptCount val="2"/>
                <c:pt idx="0">
                  <c:v>Adenoma</c:v>
                </c:pt>
                <c:pt idx="1">
                  <c:v>Serrated</c:v>
                </c:pt>
              </c:strCache>
            </c:strRef>
          </c:cat>
          <c:val>
            <c:numRef>
              <c:f>Sheet1!$B$2:$B$5</c:f>
              <c:numCache>
                <c:formatCode>General</c:formatCode>
                <c:ptCount val="4"/>
                <c:pt idx="0">
                  <c:v>35.9</c:v>
                </c:pt>
                <c:pt idx="1">
                  <c:v>6.5</c:v>
                </c:pt>
              </c:numCache>
            </c:numRef>
          </c:val>
          <c:extLst>
            <c:ext xmlns:c16="http://schemas.microsoft.com/office/drawing/2014/chart" uri="{C3380CC4-5D6E-409C-BE32-E72D297353CC}">
              <c16:uniqueId val="{00000000-1DD0-48CF-9EB0-924CBCD33FFF}"/>
            </c:ext>
          </c:extLst>
        </c:ser>
        <c:ser>
          <c:idx val="1"/>
          <c:order val="1"/>
          <c:tx>
            <c:strRef>
              <c:f>Sheet1!$C$1</c:f>
              <c:strCache>
                <c:ptCount val="1"/>
                <c:pt idx="0">
                  <c:v>No-AI</c:v>
                </c:pt>
              </c:strCache>
            </c:strRef>
          </c:tx>
          <c:spPr>
            <a:solidFill>
              <a:schemeClr val="accent2"/>
            </a:solidFill>
            <a:ln>
              <a:noFill/>
            </a:ln>
            <a:effectLst/>
          </c:spPr>
          <c:invertIfNegative val="0"/>
          <c:cat>
            <c:strRef>
              <c:f>Sheet1!$A$2:$A$5</c:f>
              <c:strCache>
                <c:ptCount val="2"/>
                <c:pt idx="0">
                  <c:v>Adenoma</c:v>
                </c:pt>
                <c:pt idx="1">
                  <c:v>Serrated</c:v>
                </c:pt>
              </c:strCache>
            </c:strRef>
          </c:cat>
          <c:val>
            <c:numRef>
              <c:f>Sheet1!$C$2:$C$5</c:f>
              <c:numCache>
                <c:formatCode>General</c:formatCode>
                <c:ptCount val="4"/>
                <c:pt idx="0">
                  <c:v>37.200000000000003</c:v>
                </c:pt>
                <c:pt idx="1">
                  <c:v>6.3</c:v>
                </c:pt>
              </c:numCache>
            </c:numRef>
          </c:val>
          <c:extLst>
            <c:ext xmlns:c16="http://schemas.microsoft.com/office/drawing/2014/chart" uri="{C3380CC4-5D6E-409C-BE32-E72D297353CC}">
              <c16:uniqueId val="{00000001-1DD0-48CF-9EB0-924CBCD33FFF}"/>
            </c:ext>
          </c:extLst>
        </c:ser>
        <c:dLbls>
          <c:showLegendKey val="0"/>
          <c:showVal val="0"/>
          <c:showCatName val="0"/>
          <c:showSerName val="0"/>
          <c:showPercent val="0"/>
          <c:showBubbleSize val="0"/>
        </c:dLbls>
        <c:gapWidth val="219"/>
        <c:overlap val="-27"/>
        <c:axId val="330109760"/>
        <c:axId val="330113088"/>
      </c:barChart>
      <c:catAx>
        <c:axId val="3301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113088"/>
        <c:crosses val="autoZero"/>
        <c:auto val="1"/>
        <c:lblAlgn val="ctr"/>
        <c:lblOffset val="100"/>
        <c:noMultiLvlLbl val="0"/>
      </c:catAx>
      <c:valAx>
        <c:axId val="330113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010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7B925-3650-4FD1-BA7B-B03C02548AA4}" type="doc">
      <dgm:prSet loTypeId="urn:microsoft.com/office/officeart/2005/8/layout/hProcess9" loCatId="process" qsTypeId="urn:microsoft.com/office/officeart/2005/8/quickstyle/simple1" qsCatId="simple" csTypeId="urn:microsoft.com/office/officeart/2005/8/colors/accent1_2" csCatId="accent1" phldr="1"/>
      <dgm:spPr/>
    </dgm:pt>
    <dgm:pt modelId="{4293C58F-401E-4DC7-AF67-4B753650D6E1}">
      <dgm:prSet phldrT="[Text]"/>
      <dgm:spPr/>
      <dgm:t>
        <a:bodyPr/>
        <a:lstStyle/>
        <a:p>
          <a:r>
            <a:rPr lang="en-US" dirty="0"/>
            <a:t>Screen</a:t>
          </a:r>
        </a:p>
      </dgm:t>
    </dgm:pt>
    <dgm:pt modelId="{078BB39A-DF6A-4742-8BFF-F004D13D03E0}" type="parTrans" cxnId="{2CDA7AAE-BF88-4323-8DF0-855AEBD6A40D}">
      <dgm:prSet/>
      <dgm:spPr/>
      <dgm:t>
        <a:bodyPr/>
        <a:lstStyle/>
        <a:p>
          <a:endParaRPr lang="en-US"/>
        </a:p>
      </dgm:t>
    </dgm:pt>
    <dgm:pt modelId="{AC08E9FA-7BE4-4540-B3BA-ED780E006A9A}" type="sibTrans" cxnId="{2CDA7AAE-BF88-4323-8DF0-855AEBD6A40D}">
      <dgm:prSet/>
      <dgm:spPr/>
      <dgm:t>
        <a:bodyPr/>
        <a:lstStyle/>
        <a:p>
          <a:endParaRPr lang="en-US"/>
        </a:p>
      </dgm:t>
    </dgm:pt>
    <dgm:pt modelId="{DF4711CC-5AC3-46FC-8CEC-0C7C26660A48}">
      <dgm:prSet phldrT="[Text]"/>
      <dgm:spPr/>
      <dgm:t>
        <a:bodyPr/>
        <a:lstStyle/>
        <a:p>
          <a:r>
            <a:rPr lang="en-US" dirty="0"/>
            <a:t>Pre-Symptom</a:t>
          </a:r>
        </a:p>
        <a:p>
          <a:r>
            <a:rPr lang="en-US" dirty="0"/>
            <a:t>Diagnosis</a:t>
          </a:r>
        </a:p>
      </dgm:t>
    </dgm:pt>
    <dgm:pt modelId="{62DBAD8C-09BE-4C3B-9910-5DA383ABD908}" type="parTrans" cxnId="{F657BF7C-E8B0-4258-8EEF-BC5D2211E3B3}">
      <dgm:prSet/>
      <dgm:spPr/>
      <dgm:t>
        <a:bodyPr/>
        <a:lstStyle/>
        <a:p>
          <a:endParaRPr lang="en-US"/>
        </a:p>
      </dgm:t>
    </dgm:pt>
    <dgm:pt modelId="{651715BB-BA95-4E67-BF7F-9084A718E24E}" type="sibTrans" cxnId="{F657BF7C-E8B0-4258-8EEF-BC5D2211E3B3}">
      <dgm:prSet/>
      <dgm:spPr/>
      <dgm:t>
        <a:bodyPr/>
        <a:lstStyle/>
        <a:p>
          <a:endParaRPr lang="en-US"/>
        </a:p>
      </dgm:t>
    </dgm:pt>
    <dgm:pt modelId="{4F71149E-C77C-4157-A940-9DB02388BA0F}">
      <dgm:prSet phldrT="[Text]"/>
      <dgm:spPr/>
      <dgm:t>
        <a:bodyPr/>
        <a:lstStyle/>
        <a:p>
          <a:r>
            <a:rPr lang="en-US" dirty="0"/>
            <a:t>Effective</a:t>
          </a:r>
        </a:p>
        <a:p>
          <a:r>
            <a:rPr lang="en-US" dirty="0"/>
            <a:t>Treatment</a:t>
          </a:r>
        </a:p>
      </dgm:t>
    </dgm:pt>
    <dgm:pt modelId="{61068E39-A4BC-421F-9B21-A2E48E7ECB83}" type="parTrans" cxnId="{34DF2114-F7FA-44B0-9E19-AD7ACC353498}">
      <dgm:prSet/>
      <dgm:spPr/>
      <dgm:t>
        <a:bodyPr/>
        <a:lstStyle/>
        <a:p>
          <a:endParaRPr lang="en-US"/>
        </a:p>
      </dgm:t>
    </dgm:pt>
    <dgm:pt modelId="{26D276D7-A088-420F-A92D-576E46639377}" type="sibTrans" cxnId="{34DF2114-F7FA-44B0-9E19-AD7ACC353498}">
      <dgm:prSet/>
      <dgm:spPr/>
      <dgm:t>
        <a:bodyPr/>
        <a:lstStyle/>
        <a:p>
          <a:endParaRPr lang="en-US"/>
        </a:p>
      </dgm:t>
    </dgm:pt>
    <dgm:pt modelId="{78562D83-60DC-421E-AC3C-E31C8808A054}">
      <dgm:prSet phldrT="[Text]"/>
      <dgm:spPr/>
      <dgm:t>
        <a:bodyPr/>
        <a:lstStyle/>
        <a:p>
          <a:r>
            <a:rPr lang="en-US" dirty="0"/>
            <a:t>Lower</a:t>
          </a:r>
        </a:p>
        <a:p>
          <a:r>
            <a:rPr lang="en-US" dirty="0"/>
            <a:t>Incidence &amp; Mortality</a:t>
          </a:r>
        </a:p>
      </dgm:t>
    </dgm:pt>
    <dgm:pt modelId="{C2E9C6BC-418B-4BBE-950B-1E22CB8BEB55}" type="parTrans" cxnId="{90145A82-6A8F-4077-AF71-11D485B8B8A7}">
      <dgm:prSet/>
      <dgm:spPr/>
      <dgm:t>
        <a:bodyPr/>
        <a:lstStyle/>
        <a:p>
          <a:endParaRPr lang="en-US"/>
        </a:p>
      </dgm:t>
    </dgm:pt>
    <dgm:pt modelId="{E498C75E-3A88-4D1F-8972-AC2C62B8AC87}" type="sibTrans" cxnId="{90145A82-6A8F-4077-AF71-11D485B8B8A7}">
      <dgm:prSet/>
      <dgm:spPr/>
      <dgm:t>
        <a:bodyPr/>
        <a:lstStyle/>
        <a:p>
          <a:endParaRPr lang="en-US"/>
        </a:p>
      </dgm:t>
    </dgm:pt>
    <dgm:pt modelId="{F5848D8E-CB1E-4E52-9BC4-4687EA5EF953}" type="pres">
      <dgm:prSet presAssocID="{2127B925-3650-4FD1-BA7B-B03C02548AA4}" presName="CompostProcess" presStyleCnt="0">
        <dgm:presLayoutVars>
          <dgm:dir/>
          <dgm:resizeHandles val="exact"/>
        </dgm:presLayoutVars>
      </dgm:prSet>
      <dgm:spPr/>
    </dgm:pt>
    <dgm:pt modelId="{7C65C3A8-60E9-4E27-8E10-5EAD8EA98054}" type="pres">
      <dgm:prSet presAssocID="{2127B925-3650-4FD1-BA7B-B03C02548AA4}" presName="arrow" presStyleLbl="bgShp" presStyleIdx="0" presStyleCnt="1"/>
      <dgm:spPr/>
    </dgm:pt>
    <dgm:pt modelId="{6DDDBCBF-C803-47EE-B769-3B1345E8F8F9}" type="pres">
      <dgm:prSet presAssocID="{2127B925-3650-4FD1-BA7B-B03C02548AA4}" presName="linearProcess" presStyleCnt="0"/>
      <dgm:spPr/>
    </dgm:pt>
    <dgm:pt modelId="{090E611A-7C70-4299-81E9-F7ABAD6BD033}" type="pres">
      <dgm:prSet presAssocID="{4293C58F-401E-4DC7-AF67-4B753650D6E1}" presName="textNode" presStyleLbl="node1" presStyleIdx="0" presStyleCnt="4">
        <dgm:presLayoutVars>
          <dgm:bulletEnabled val="1"/>
        </dgm:presLayoutVars>
      </dgm:prSet>
      <dgm:spPr/>
    </dgm:pt>
    <dgm:pt modelId="{48627E23-58B3-4786-B65A-101FF5D3380B}" type="pres">
      <dgm:prSet presAssocID="{AC08E9FA-7BE4-4540-B3BA-ED780E006A9A}" presName="sibTrans" presStyleCnt="0"/>
      <dgm:spPr/>
    </dgm:pt>
    <dgm:pt modelId="{5B6A8A60-F1CC-4D06-B759-C013BEB903B0}" type="pres">
      <dgm:prSet presAssocID="{DF4711CC-5AC3-46FC-8CEC-0C7C26660A48}" presName="textNode" presStyleLbl="node1" presStyleIdx="1" presStyleCnt="4">
        <dgm:presLayoutVars>
          <dgm:bulletEnabled val="1"/>
        </dgm:presLayoutVars>
      </dgm:prSet>
      <dgm:spPr/>
    </dgm:pt>
    <dgm:pt modelId="{DEB2525B-E114-4B8A-A778-86DFEE136843}" type="pres">
      <dgm:prSet presAssocID="{651715BB-BA95-4E67-BF7F-9084A718E24E}" presName="sibTrans" presStyleCnt="0"/>
      <dgm:spPr/>
    </dgm:pt>
    <dgm:pt modelId="{C283EB89-6A59-4B9D-AA88-2E27DBA87D72}" type="pres">
      <dgm:prSet presAssocID="{4F71149E-C77C-4157-A940-9DB02388BA0F}" presName="textNode" presStyleLbl="node1" presStyleIdx="2" presStyleCnt="4">
        <dgm:presLayoutVars>
          <dgm:bulletEnabled val="1"/>
        </dgm:presLayoutVars>
      </dgm:prSet>
      <dgm:spPr/>
    </dgm:pt>
    <dgm:pt modelId="{E5718BF9-8528-4344-B973-CCBB304E0507}" type="pres">
      <dgm:prSet presAssocID="{26D276D7-A088-420F-A92D-576E46639377}" presName="sibTrans" presStyleCnt="0"/>
      <dgm:spPr/>
    </dgm:pt>
    <dgm:pt modelId="{A0DB3282-140A-46F7-AE56-BFF41BD77826}" type="pres">
      <dgm:prSet presAssocID="{78562D83-60DC-421E-AC3C-E31C8808A054}" presName="textNode" presStyleLbl="node1" presStyleIdx="3" presStyleCnt="4">
        <dgm:presLayoutVars>
          <dgm:bulletEnabled val="1"/>
        </dgm:presLayoutVars>
      </dgm:prSet>
      <dgm:spPr/>
    </dgm:pt>
  </dgm:ptLst>
  <dgm:cxnLst>
    <dgm:cxn modelId="{E58D9F0F-50A5-49D5-9F89-0D11A31384F2}" type="presOf" srcId="{4F71149E-C77C-4157-A940-9DB02388BA0F}" destId="{C283EB89-6A59-4B9D-AA88-2E27DBA87D72}" srcOrd="0" destOrd="0" presId="urn:microsoft.com/office/officeart/2005/8/layout/hProcess9"/>
    <dgm:cxn modelId="{34DF2114-F7FA-44B0-9E19-AD7ACC353498}" srcId="{2127B925-3650-4FD1-BA7B-B03C02548AA4}" destId="{4F71149E-C77C-4157-A940-9DB02388BA0F}" srcOrd="2" destOrd="0" parTransId="{61068E39-A4BC-421F-9B21-A2E48E7ECB83}" sibTransId="{26D276D7-A088-420F-A92D-576E46639377}"/>
    <dgm:cxn modelId="{9E9E4B1E-F3D9-4775-96D6-054E6B130D91}" type="presOf" srcId="{DF4711CC-5AC3-46FC-8CEC-0C7C26660A48}" destId="{5B6A8A60-F1CC-4D06-B759-C013BEB903B0}" srcOrd="0" destOrd="0" presId="urn:microsoft.com/office/officeart/2005/8/layout/hProcess9"/>
    <dgm:cxn modelId="{8A067F55-4194-46B4-BFE6-BF9F3B5E52B0}" type="presOf" srcId="{4293C58F-401E-4DC7-AF67-4B753650D6E1}" destId="{090E611A-7C70-4299-81E9-F7ABAD6BD033}" srcOrd="0" destOrd="0" presId="urn:microsoft.com/office/officeart/2005/8/layout/hProcess9"/>
    <dgm:cxn modelId="{FD37B756-6A80-4AB8-961F-F451E06AD2D7}" type="presOf" srcId="{78562D83-60DC-421E-AC3C-E31C8808A054}" destId="{A0DB3282-140A-46F7-AE56-BFF41BD77826}" srcOrd="0" destOrd="0" presId="urn:microsoft.com/office/officeart/2005/8/layout/hProcess9"/>
    <dgm:cxn modelId="{F657BF7C-E8B0-4258-8EEF-BC5D2211E3B3}" srcId="{2127B925-3650-4FD1-BA7B-B03C02548AA4}" destId="{DF4711CC-5AC3-46FC-8CEC-0C7C26660A48}" srcOrd="1" destOrd="0" parTransId="{62DBAD8C-09BE-4C3B-9910-5DA383ABD908}" sibTransId="{651715BB-BA95-4E67-BF7F-9084A718E24E}"/>
    <dgm:cxn modelId="{90145A82-6A8F-4077-AF71-11D485B8B8A7}" srcId="{2127B925-3650-4FD1-BA7B-B03C02548AA4}" destId="{78562D83-60DC-421E-AC3C-E31C8808A054}" srcOrd="3" destOrd="0" parTransId="{C2E9C6BC-418B-4BBE-950B-1E22CB8BEB55}" sibTransId="{E498C75E-3A88-4D1F-8972-AC2C62B8AC87}"/>
    <dgm:cxn modelId="{2CDA7AAE-BF88-4323-8DF0-855AEBD6A40D}" srcId="{2127B925-3650-4FD1-BA7B-B03C02548AA4}" destId="{4293C58F-401E-4DC7-AF67-4B753650D6E1}" srcOrd="0" destOrd="0" parTransId="{078BB39A-DF6A-4742-8BFF-F004D13D03E0}" sibTransId="{AC08E9FA-7BE4-4540-B3BA-ED780E006A9A}"/>
    <dgm:cxn modelId="{DCB29AFB-8A4B-42F5-8252-468FF3392169}" type="presOf" srcId="{2127B925-3650-4FD1-BA7B-B03C02548AA4}" destId="{F5848D8E-CB1E-4E52-9BC4-4687EA5EF953}" srcOrd="0" destOrd="0" presId="urn:microsoft.com/office/officeart/2005/8/layout/hProcess9"/>
    <dgm:cxn modelId="{553184C6-2DA8-4490-98A5-A27C738391D5}" type="presParOf" srcId="{F5848D8E-CB1E-4E52-9BC4-4687EA5EF953}" destId="{7C65C3A8-60E9-4E27-8E10-5EAD8EA98054}" srcOrd="0" destOrd="0" presId="urn:microsoft.com/office/officeart/2005/8/layout/hProcess9"/>
    <dgm:cxn modelId="{97119105-6544-4A4E-8FC2-4312C439E25E}" type="presParOf" srcId="{F5848D8E-CB1E-4E52-9BC4-4687EA5EF953}" destId="{6DDDBCBF-C803-47EE-B769-3B1345E8F8F9}" srcOrd="1" destOrd="0" presId="urn:microsoft.com/office/officeart/2005/8/layout/hProcess9"/>
    <dgm:cxn modelId="{B5C55A00-02BA-4AA7-A51F-C392285873FC}" type="presParOf" srcId="{6DDDBCBF-C803-47EE-B769-3B1345E8F8F9}" destId="{090E611A-7C70-4299-81E9-F7ABAD6BD033}" srcOrd="0" destOrd="0" presId="urn:microsoft.com/office/officeart/2005/8/layout/hProcess9"/>
    <dgm:cxn modelId="{B9BAF753-6505-47A8-A152-015E51F8CD99}" type="presParOf" srcId="{6DDDBCBF-C803-47EE-B769-3B1345E8F8F9}" destId="{48627E23-58B3-4786-B65A-101FF5D3380B}" srcOrd="1" destOrd="0" presId="urn:microsoft.com/office/officeart/2005/8/layout/hProcess9"/>
    <dgm:cxn modelId="{A69B487E-469A-4FAD-A19F-29B6D86596FB}" type="presParOf" srcId="{6DDDBCBF-C803-47EE-B769-3B1345E8F8F9}" destId="{5B6A8A60-F1CC-4D06-B759-C013BEB903B0}" srcOrd="2" destOrd="0" presId="urn:microsoft.com/office/officeart/2005/8/layout/hProcess9"/>
    <dgm:cxn modelId="{5590EB74-4CAB-43A2-8967-6C213507E9C8}" type="presParOf" srcId="{6DDDBCBF-C803-47EE-B769-3B1345E8F8F9}" destId="{DEB2525B-E114-4B8A-A778-86DFEE136843}" srcOrd="3" destOrd="0" presId="urn:microsoft.com/office/officeart/2005/8/layout/hProcess9"/>
    <dgm:cxn modelId="{F95A5C54-A6EE-4D69-9BF7-476BC8652406}" type="presParOf" srcId="{6DDDBCBF-C803-47EE-B769-3B1345E8F8F9}" destId="{C283EB89-6A59-4B9D-AA88-2E27DBA87D72}" srcOrd="4" destOrd="0" presId="urn:microsoft.com/office/officeart/2005/8/layout/hProcess9"/>
    <dgm:cxn modelId="{F2227C49-6712-4715-B31F-D13BB400DD5A}" type="presParOf" srcId="{6DDDBCBF-C803-47EE-B769-3B1345E8F8F9}" destId="{E5718BF9-8528-4344-B973-CCBB304E0507}" srcOrd="5" destOrd="0" presId="urn:microsoft.com/office/officeart/2005/8/layout/hProcess9"/>
    <dgm:cxn modelId="{76DB74D1-E6E7-44CA-A41B-AFF4EF07FFAF}" type="presParOf" srcId="{6DDDBCBF-C803-47EE-B769-3B1345E8F8F9}" destId="{A0DB3282-140A-46F7-AE56-BFF41BD7782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2A4EF-6145-43EB-A41B-01716B6F1EA6}" type="doc">
      <dgm:prSet loTypeId="urn:microsoft.com/office/officeart/2005/8/layout/venn1" loCatId="relationship" qsTypeId="urn:microsoft.com/office/officeart/2005/8/quickstyle/simple1" qsCatId="simple" csTypeId="urn:microsoft.com/office/officeart/2005/8/colors/accent1_2" csCatId="accent1" phldr="1"/>
      <dgm:spPr/>
    </dgm:pt>
    <dgm:pt modelId="{4624EBC5-E36F-4494-82B6-F2CCFAC1BD3F}">
      <dgm:prSet phldrT="[Text]"/>
      <dgm:spPr/>
      <dgm:t>
        <a:bodyPr/>
        <a:lstStyle/>
        <a:p>
          <a:r>
            <a:rPr lang="en-US" dirty="0"/>
            <a:t>Detected by Endoscopist</a:t>
          </a:r>
        </a:p>
      </dgm:t>
    </dgm:pt>
    <dgm:pt modelId="{121447FF-4314-42C3-A036-01461358DA66}" type="parTrans" cxnId="{B2C32D0A-5699-49F6-87BC-79272F54AB83}">
      <dgm:prSet/>
      <dgm:spPr/>
      <dgm:t>
        <a:bodyPr/>
        <a:lstStyle/>
        <a:p>
          <a:endParaRPr lang="en-US"/>
        </a:p>
      </dgm:t>
    </dgm:pt>
    <dgm:pt modelId="{0F221F7F-94C4-4307-BE8D-92A06EAA44EE}" type="sibTrans" cxnId="{B2C32D0A-5699-49F6-87BC-79272F54AB83}">
      <dgm:prSet/>
      <dgm:spPr/>
      <dgm:t>
        <a:bodyPr/>
        <a:lstStyle/>
        <a:p>
          <a:endParaRPr lang="en-US"/>
        </a:p>
      </dgm:t>
    </dgm:pt>
    <dgm:pt modelId="{A0EE235A-5C94-434B-A605-0CDE82AB070A}">
      <dgm:prSet phldrT="[Text]"/>
      <dgm:spPr/>
      <dgm:t>
        <a:bodyPr/>
        <a:lstStyle/>
        <a:p>
          <a:endParaRPr lang="en-US" dirty="0"/>
        </a:p>
        <a:p>
          <a:endParaRPr lang="en-US" dirty="0"/>
        </a:p>
        <a:p>
          <a:endParaRPr lang="en-US" dirty="0"/>
        </a:p>
        <a:p>
          <a:endParaRPr lang="en-US" dirty="0"/>
        </a:p>
        <a:p>
          <a:endParaRPr lang="en-US" dirty="0"/>
        </a:p>
        <a:p>
          <a:r>
            <a:rPr lang="en-US" dirty="0"/>
            <a:t>Detected by AI</a:t>
          </a:r>
        </a:p>
      </dgm:t>
    </dgm:pt>
    <dgm:pt modelId="{685C3066-7477-4A9C-B416-3409FA2DEC3C}" type="parTrans" cxnId="{17DE8729-B9A0-4FB6-8C40-863A01DAF026}">
      <dgm:prSet/>
      <dgm:spPr/>
      <dgm:t>
        <a:bodyPr/>
        <a:lstStyle/>
        <a:p>
          <a:endParaRPr lang="en-US"/>
        </a:p>
      </dgm:t>
    </dgm:pt>
    <dgm:pt modelId="{DF9E0EEB-0053-4A3F-8D50-18D713FC4857}" type="sibTrans" cxnId="{17DE8729-B9A0-4FB6-8C40-863A01DAF026}">
      <dgm:prSet/>
      <dgm:spPr/>
      <dgm:t>
        <a:bodyPr/>
        <a:lstStyle/>
        <a:p>
          <a:endParaRPr lang="en-US"/>
        </a:p>
      </dgm:t>
    </dgm:pt>
    <dgm:pt modelId="{AF760BE1-E0E8-4C3C-BCD2-C1BA09DAC2A0}" type="pres">
      <dgm:prSet presAssocID="{D6C2A4EF-6145-43EB-A41B-01716B6F1EA6}" presName="compositeShape" presStyleCnt="0">
        <dgm:presLayoutVars>
          <dgm:chMax val="7"/>
          <dgm:dir/>
          <dgm:resizeHandles val="exact"/>
        </dgm:presLayoutVars>
      </dgm:prSet>
      <dgm:spPr/>
    </dgm:pt>
    <dgm:pt modelId="{72C108C1-4311-40A0-A288-F5EE60F50961}" type="pres">
      <dgm:prSet presAssocID="{4624EBC5-E36F-4494-82B6-F2CCFAC1BD3F}" presName="circ1" presStyleLbl="vennNode1" presStyleIdx="0" presStyleCnt="2"/>
      <dgm:spPr/>
    </dgm:pt>
    <dgm:pt modelId="{76072604-E9D2-43AD-ABFD-A70B61355A59}" type="pres">
      <dgm:prSet presAssocID="{4624EBC5-E36F-4494-82B6-F2CCFAC1BD3F}" presName="circ1Tx" presStyleLbl="revTx" presStyleIdx="0" presStyleCnt="0">
        <dgm:presLayoutVars>
          <dgm:chMax val="0"/>
          <dgm:chPref val="0"/>
          <dgm:bulletEnabled val="1"/>
        </dgm:presLayoutVars>
      </dgm:prSet>
      <dgm:spPr/>
    </dgm:pt>
    <dgm:pt modelId="{6078CBCB-F2D6-46E9-8FA1-D554C04946F3}" type="pres">
      <dgm:prSet presAssocID="{A0EE235A-5C94-434B-A605-0CDE82AB070A}" presName="circ2" presStyleLbl="vennNode1" presStyleIdx="1" presStyleCnt="2" custLinFactNeighborX="-39921" custLinFactNeighborY="1457"/>
      <dgm:spPr/>
    </dgm:pt>
    <dgm:pt modelId="{CFB72E98-C63E-486C-AFE6-B0D0E7F7906F}" type="pres">
      <dgm:prSet presAssocID="{A0EE235A-5C94-434B-A605-0CDE82AB070A}" presName="circ2Tx" presStyleLbl="revTx" presStyleIdx="0" presStyleCnt="0">
        <dgm:presLayoutVars>
          <dgm:chMax val="0"/>
          <dgm:chPref val="0"/>
          <dgm:bulletEnabled val="1"/>
        </dgm:presLayoutVars>
      </dgm:prSet>
      <dgm:spPr/>
    </dgm:pt>
  </dgm:ptLst>
  <dgm:cxnLst>
    <dgm:cxn modelId="{AA810E03-20B0-4E60-9B1E-E8CD8AAB5306}" type="presOf" srcId="{A0EE235A-5C94-434B-A605-0CDE82AB070A}" destId="{CFB72E98-C63E-486C-AFE6-B0D0E7F7906F}" srcOrd="1" destOrd="0" presId="urn:microsoft.com/office/officeart/2005/8/layout/venn1"/>
    <dgm:cxn modelId="{B2C32D0A-5699-49F6-87BC-79272F54AB83}" srcId="{D6C2A4EF-6145-43EB-A41B-01716B6F1EA6}" destId="{4624EBC5-E36F-4494-82B6-F2CCFAC1BD3F}" srcOrd="0" destOrd="0" parTransId="{121447FF-4314-42C3-A036-01461358DA66}" sibTransId="{0F221F7F-94C4-4307-BE8D-92A06EAA44EE}"/>
    <dgm:cxn modelId="{17DE8729-B9A0-4FB6-8C40-863A01DAF026}" srcId="{D6C2A4EF-6145-43EB-A41B-01716B6F1EA6}" destId="{A0EE235A-5C94-434B-A605-0CDE82AB070A}" srcOrd="1" destOrd="0" parTransId="{685C3066-7477-4A9C-B416-3409FA2DEC3C}" sibTransId="{DF9E0EEB-0053-4A3F-8D50-18D713FC4857}"/>
    <dgm:cxn modelId="{2F9E5450-FB9F-467B-84CE-020A76F9E8BB}" type="presOf" srcId="{D6C2A4EF-6145-43EB-A41B-01716B6F1EA6}" destId="{AF760BE1-E0E8-4C3C-BCD2-C1BA09DAC2A0}" srcOrd="0" destOrd="0" presId="urn:microsoft.com/office/officeart/2005/8/layout/venn1"/>
    <dgm:cxn modelId="{992FC76B-56A4-485D-A83D-F04B642D07D0}" type="presOf" srcId="{4624EBC5-E36F-4494-82B6-F2CCFAC1BD3F}" destId="{72C108C1-4311-40A0-A288-F5EE60F50961}" srcOrd="0" destOrd="0" presId="urn:microsoft.com/office/officeart/2005/8/layout/venn1"/>
    <dgm:cxn modelId="{B560ABE5-3966-4A43-8172-A1B936C983F4}" type="presOf" srcId="{4624EBC5-E36F-4494-82B6-F2CCFAC1BD3F}" destId="{76072604-E9D2-43AD-ABFD-A70B61355A59}" srcOrd="1" destOrd="0" presId="urn:microsoft.com/office/officeart/2005/8/layout/venn1"/>
    <dgm:cxn modelId="{7F4CE6EE-CC3F-4F50-8BD3-668DF29597D3}" type="presOf" srcId="{A0EE235A-5C94-434B-A605-0CDE82AB070A}" destId="{6078CBCB-F2D6-46E9-8FA1-D554C04946F3}" srcOrd="0" destOrd="0" presId="urn:microsoft.com/office/officeart/2005/8/layout/venn1"/>
    <dgm:cxn modelId="{50E7CC58-DDD7-45F4-80DF-5482AC6BADF7}" type="presParOf" srcId="{AF760BE1-E0E8-4C3C-BCD2-C1BA09DAC2A0}" destId="{72C108C1-4311-40A0-A288-F5EE60F50961}" srcOrd="0" destOrd="0" presId="urn:microsoft.com/office/officeart/2005/8/layout/venn1"/>
    <dgm:cxn modelId="{B479B685-E4C5-4BED-895F-448A09FA43DC}" type="presParOf" srcId="{AF760BE1-E0E8-4C3C-BCD2-C1BA09DAC2A0}" destId="{76072604-E9D2-43AD-ABFD-A70B61355A59}" srcOrd="1" destOrd="0" presId="urn:microsoft.com/office/officeart/2005/8/layout/venn1"/>
    <dgm:cxn modelId="{9B8BAAFA-D66C-412C-9B0D-8814D13F0736}" type="presParOf" srcId="{AF760BE1-E0E8-4C3C-BCD2-C1BA09DAC2A0}" destId="{6078CBCB-F2D6-46E9-8FA1-D554C04946F3}" srcOrd="2" destOrd="0" presId="urn:microsoft.com/office/officeart/2005/8/layout/venn1"/>
    <dgm:cxn modelId="{208FB540-9FAA-46FC-853F-599250C364F1}" type="presParOf" srcId="{AF760BE1-E0E8-4C3C-BCD2-C1BA09DAC2A0}" destId="{CFB72E98-C63E-486C-AFE6-B0D0E7F7906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C2A4EF-6145-43EB-A41B-01716B6F1EA6}" type="doc">
      <dgm:prSet loTypeId="urn:microsoft.com/office/officeart/2005/8/layout/venn1" loCatId="relationship" qsTypeId="urn:microsoft.com/office/officeart/2005/8/quickstyle/simple1" qsCatId="simple" csTypeId="urn:microsoft.com/office/officeart/2005/8/colors/accent1_2" csCatId="accent1" phldr="1"/>
      <dgm:spPr/>
    </dgm:pt>
    <dgm:pt modelId="{4624EBC5-E36F-4494-82B6-F2CCFAC1BD3F}">
      <dgm:prSet phldrT="[Text]"/>
      <dgm:spPr/>
      <dgm:t>
        <a:bodyPr/>
        <a:lstStyle/>
        <a:p>
          <a:r>
            <a:rPr lang="en-US" dirty="0"/>
            <a:t>Detected by Endoscopist</a:t>
          </a:r>
        </a:p>
      </dgm:t>
    </dgm:pt>
    <dgm:pt modelId="{121447FF-4314-42C3-A036-01461358DA66}" type="parTrans" cxnId="{B2C32D0A-5699-49F6-87BC-79272F54AB83}">
      <dgm:prSet/>
      <dgm:spPr/>
      <dgm:t>
        <a:bodyPr/>
        <a:lstStyle/>
        <a:p>
          <a:endParaRPr lang="en-US"/>
        </a:p>
      </dgm:t>
    </dgm:pt>
    <dgm:pt modelId="{0F221F7F-94C4-4307-BE8D-92A06EAA44EE}" type="sibTrans" cxnId="{B2C32D0A-5699-49F6-87BC-79272F54AB83}">
      <dgm:prSet/>
      <dgm:spPr/>
      <dgm:t>
        <a:bodyPr/>
        <a:lstStyle/>
        <a:p>
          <a:endParaRPr lang="en-US"/>
        </a:p>
      </dgm:t>
    </dgm:pt>
    <dgm:pt modelId="{A0EE235A-5C94-434B-A605-0CDE82AB070A}">
      <dgm:prSet phldrT="[Text]"/>
      <dgm:spPr/>
      <dgm:t>
        <a:bodyPr/>
        <a:lstStyle/>
        <a:p>
          <a:endParaRPr lang="en-US" dirty="0"/>
        </a:p>
        <a:p>
          <a:endParaRPr lang="en-US" dirty="0"/>
        </a:p>
        <a:p>
          <a:endParaRPr lang="en-US" dirty="0"/>
        </a:p>
        <a:p>
          <a:endParaRPr lang="en-US" dirty="0"/>
        </a:p>
        <a:p>
          <a:endParaRPr lang="en-US" dirty="0"/>
        </a:p>
        <a:p>
          <a:r>
            <a:rPr lang="en-US" dirty="0"/>
            <a:t>Detected by AI</a:t>
          </a:r>
        </a:p>
      </dgm:t>
    </dgm:pt>
    <dgm:pt modelId="{685C3066-7477-4A9C-B416-3409FA2DEC3C}" type="parTrans" cxnId="{17DE8729-B9A0-4FB6-8C40-863A01DAF026}">
      <dgm:prSet/>
      <dgm:spPr/>
      <dgm:t>
        <a:bodyPr/>
        <a:lstStyle/>
        <a:p>
          <a:endParaRPr lang="en-US"/>
        </a:p>
      </dgm:t>
    </dgm:pt>
    <dgm:pt modelId="{DF9E0EEB-0053-4A3F-8D50-18D713FC4857}" type="sibTrans" cxnId="{17DE8729-B9A0-4FB6-8C40-863A01DAF026}">
      <dgm:prSet/>
      <dgm:spPr/>
      <dgm:t>
        <a:bodyPr/>
        <a:lstStyle/>
        <a:p>
          <a:endParaRPr lang="en-US"/>
        </a:p>
      </dgm:t>
    </dgm:pt>
    <dgm:pt modelId="{AF760BE1-E0E8-4C3C-BCD2-C1BA09DAC2A0}" type="pres">
      <dgm:prSet presAssocID="{D6C2A4EF-6145-43EB-A41B-01716B6F1EA6}" presName="compositeShape" presStyleCnt="0">
        <dgm:presLayoutVars>
          <dgm:chMax val="7"/>
          <dgm:dir/>
          <dgm:resizeHandles val="exact"/>
        </dgm:presLayoutVars>
      </dgm:prSet>
      <dgm:spPr/>
    </dgm:pt>
    <dgm:pt modelId="{72C108C1-4311-40A0-A288-F5EE60F50961}" type="pres">
      <dgm:prSet presAssocID="{4624EBC5-E36F-4494-82B6-F2CCFAC1BD3F}" presName="circ1" presStyleLbl="vennNode1" presStyleIdx="0" presStyleCnt="2" custScaleX="75004" custScaleY="71962" custLinFactNeighborX="-180" custLinFactNeighborY="4863"/>
      <dgm:spPr/>
    </dgm:pt>
    <dgm:pt modelId="{76072604-E9D2-43AD-ABFD-A70B61355A59}" type="pres">
      <dgm:prSet presAssocID="{4624EBC5-E36F-4494-82B6-F2CCFAC1BD3F}" presName="circ1Tx" presStyleLbl="revTx" presStyleIdx="0" presStyleCnt="0">
        <dgm:presLayoutVars>
          <dgm:chMax val="0"/>
          <dgm:chPref val="0"/>
          <dgm:bulletEnabled val="1"/>
        </dgm:presLayoutVars>
      </dgm:prSet>
      <dgm:spPr/>
    </dgm:pt>
    <dgm:pt modelId="{6078CBCB-F2D6-46E9-8FA1-D554C04946F3}" type="pres">
      <dgm:prSet presAssocID="{A0EE235A-5C94-434B-A605-0CDE82AB070A}" presName="circ2" presStyleLbl="vennNode1" presStyleIdx="1" presStyleCnt="2" custLinFactNeighborX="-39921" custLinFactNeighborY="1457"/>
      <dgm:spPr/>
    </dgm:pt>
    <dgm:pt modelId="{CFB72E98-C63E-486C-AFE6-B0D0E7F7906F}" type="pres">
      <dgm:prSet presAssocID="{A0EE235A-5C94-434B-A605-0CDE82AB070A}" presName="circ2Tx" presStyleLbl="revTx" presStyleIdx="0" presStyleCnt="0">
        <dgm:presLayoutVars>
          <dgm:chMax val="0"/>
          <dgm:chPref val="0"/>
          <dgm:bulletEnabled val="1"/>
        </dgm:presLayoutVars>
      </dgm:prSet>
      <dgm:spPr/>
    </dgm:pt>
  </dgm:ptLst>
  <dgm:cxnLst>
    <dgm:cxn modelId="{AA810E03-20B0-4E60-9B1E-E8CD8AAB5306}" type="presOf" srcId="{A0EE235A-5C94-434B-A605-0CDE82AB070A}" destId="{CFB72E98-C63E-486C-AFE6-B0D0E7F7906F}" srcOrd="1" destOrd="0" presId="urn:microsoft.com/office/officeart/2005/8/layout/venn1"/>
    <dgm:cxn modelId="{B2C32D0A-5699-49F6-87BC-79272F54AB83}" srcId="{D6C2A4EF-6145-43EB-A41B-01716B6F1EA6}" destId="{4624EBC5-E36F-4494-82B6-F2CCFAC1BD3F}" srcOrd="0" destOrd="0" parTransId="{121447FF-4314-42C3-A036-01461358DA66}" sibTransId="{0F221F7F-94C4-4307-BE8D-92A06EAA44EE}"/>
    <dgm:cxn modelId="{17DE8729-B9A0-4FB6-8C40-863A01DAF026}" srcId="{D6C2A4EF-6145-43EB-A41B-01716B6F1EA6}" destId="{A0EE235A-5C94-434B-A605-0CDE82AB070A}" srcOrd="1" destOrd="0" parTransId="{685C3066-7477-4A9C-B416-3409FA2DEC3C}" sibTransId="{DF9E0EEB-0053-4A3F-8D50-18D713FC4857}"/>
    <dgm:cxn modelId="{2F9E5450-FB9F-467B-84CE-020A76F9E8BB}" type="presOf" srcId="{D6C2A4EF-6145-43EB-A41B-01716B6F1EA6}" destId="{AF760BE1-E0E8-4C3C-BCD2-C1BA09DAC2A0}" srcOrd="0" destOrd="0" presId="urn:microsoft.com/office/officeart/2005/8/layout/venn1"/>
    <dgm:cxn modelId="{992FC76B-56A4-485D-A83D-F04B642D07D0}" type="presOf" srcId="{4624EBC5-E36F-4494-82B6-F2CCFAC1BD3F}" destId="{72C108C1-4311-40A0-A288-F5EE60F50961}" srcOrd="0" destOrd="0" presId="urn:microsoft.com/office/officeart/2005/8/layout/venn1"/>
    <dgm:cxn modelId="{B560ABE5-3966-4A43-8172-A1B936C983F4}" type="presOf" srcId="{4624EBC5-E36F-4494-82B6-F2CCFAC1BD3F}" destId="{76072604-E9D2-43AD-ABFD-A70B61355A59}" srcOrd="1" destOrd="0" presId="urn:microsoft.com/office/officeart/2005/8/layout/venn1"/>
    <dgm:cxn modelId="{7F4CE6EE-CC3F-4F50-8BD3-668DF29597D3}" type="presOf" srcId="{A0EE235A-5C94-434B-A605-0CDE82AB070A}" destId="{6078CBCB-F2D6-46E9-8FA1-D554C04946F3}" srcOrd="0" destOrd="0" presId="urn:microsoft.com/office/officeart/2005/8/layout/venn1"/>
    <dgm:cxn modelId="{50E7CC58-DDD7-45F4-80DF-5482AC6BADF7}" type="presParOf" srcId="{AF760BE1-E0E8-4C3C-BCD2-C1BA09DAC2A0}" destId="{72C108C1-4311-40A0-A288-F5EE60F50961}" srcOrd="0" destOrd="0" presId="urn:microsoft.com/office/officeart/2005/8/layout/venn1"/>
    <dgm:cxn modelId="{B479B685-E4C5-4BED-895F-448A09FA43DC}" type="presParOf" srcId="{AF760BE1-E0E8-4C3C-BCD2-C1BA09DAC2A0}" destId="{76072604-E9D2-43AD-ABFD-A70B61355A59}" srcOrd="1" destOrd="0" presId="urn:microsoft.com/office/officeart/2005/8/layout/venn1"/>
    <dgm:cxn modelId="{9B8BAAFA-D66C-412C-9B0D-8814D13F0736}" type="presParOf" srcId="{AF760BE1-E0E8-4C3C-BCD2-C1BA09DAC2A0}" destId="{6078CBCB-F2D6-46E9-8FA1-D554C04946F3}" srcOrd="2" destOrd="0" presId="urn:microsoft.com/office/officeart/2005/8/layout/venn1"/>
    <dgm:cxn modelId="{208FB540-9FAA-46FC-853F-599250C364F1}" type="presParOf" srcId="{AF760BE1-E0E8-4C3C-BCD2-C1BA09DAC2A0}" destId="{CFB72E98-C63E-486C-AFE6-B0D0E7F7906F}"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5C3A8-60E9-4E27-8E10-5EAD8EA98054}">
      <dsp:nvSpPr>
        <dsp:cNvPr id="0" name=""/>
        <dsp:cNvSpPr/>
      </dsp:nvSpPr>
      <dsp:spPr>
        <a:xfrm>
          <a:off x="617219" y="0"/>
          <a:ext cx="6995160" cy="33940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E611A-7C70-4299-81E9-F7ABAD6BD033}">
      <dsp:nvSpPr>
        <dsp:cNvPr id="0" name=""/>
        <dsp:cNvSpPr/>
      </dsp:nvSpPr>
      <dsp:spPr>
        <a:xfrm>
          <a:off x="295" y="1018222"/>
          <a:ext cx="1941825"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Screen</a:t>
          </a:r>
        </a:p>
      </dsp:txBody>
      <dsp:txXfrm>
        <a:off x="66569" y="1084496"/>
        <a:ext cx="1809277" cy="1225082"/>
      </dsp:txXfrm>
    </dsp:sp>
    <dsp:sp modelId="{5B6A8A60-F1CC-4D06-B759-C013BEB903B0}">
      <dsp:nvSpPr>
        <dsp:cNvPr id="0" name=""/>
        <dsp:cNvSpPr/>
      </dsp:nvSpPr>
      <dsp:spPr>
        <a:xfrm>
          <a:off x="2096023" y="1018222"/>
          <a:ext cx="1941825"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Pre-Symptom</a:t>
          </a:r>
        </a:p>
        <a:p>
          <a:pPr marL="0" lvl="0" indent="0" algn="ctr" defTabSz="1022350">
            <a:lnSpc>
              <a:spcPct val="90000"/>
            </a:lnSpc>
            <a:spcBef>
              <a:spcPct val="0"/>
            </a:spcBef>
            <a:spcAft>
              <a:spcPct val="35000"/>
            </a:spcAft>
            <a:buNone/>
          </a:pPr>
          <a:r>
            <a:rPr lang="en-US" sz="2300" kern="1200" dirty="0"/>
            <a:t>Diagnosis</a:t>
          </a:r>
        </a:p>
      </dsp:txBody>
      <dsp:txXfrm>
        <a:off x="2162297" y="1084496"/>
        <a:ext cx="1809277" cy="1225082"/>
      </dsp:txXfrm>
    </dsp:sp>
    <dsp:sp modelId="{C283EB89-6A59-4B9D-AA88-2E27DBA87D72}">
      <dsp:nvSpPr>
        <dsp:cNvPr id="0" name=""/>
        <dsp:cNvSpPr/>
      </dsp:nvSpPr>
      <dsp:spPr>
        <a:xfrm>
          <a:off x="4191751" y="1018222"/>
          <a:ext cx="1941825"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Effective</a:t>
          </a:r>
        </a:p>
        <a:p>
          <a:pPr marL="0" lvl="0" indent="0" algn="ctr" defTabSz="1022350">
            <a:lnSpc>
              <a:spcPct val="90000"/>
            </a:lnSpc>
            <a:spcBef>
              <a:spcPct val="0"/>
            </a:spcBef>
            <a:spcAft>
              <a:spcPct val="35000"/>
            </a:spcAft>
            <a:buNone/>
          </a:pPr>
          <a:r>
            <a:rPr lang="en-US" sz="2300" kern="1200" dirty="0"/>
            <a:t>Treatment</a:t>
          </a:r>
        </a:p>
      </dsp:txBody>
      <dsp:txXfrm>
        <a:off x="4258025" y="1084496"/>
        <a:ext cx="1809277" cy="1225082"/>
      </dsp:txXfrm>
    </dsp:sp>
    <dsp:sp modelId="{A0DB3282-140A-46F7-AE56-BFF41BD77826}">
      <dsp:nvSpPr>
        <dsp:cNvPr id="0" name=""/>
        <dsp:cNvSpPr/>
      </dsp:nvSpPr>
      <dsp:spPr>
        <a:xfrm>
          <a:off x="6287479" y="1018222"/>
          <a:ext cx="1941825" cy="13576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Lower</a:t>
          </a:r>
        </a:p>
        <a:p>
          <a:pPr marL="0" lvl="0" indent="0" algn="ctr" defTabSz="1022350">
            <a:lnSpc>
              <a:spcPct val="90000"/>
            </a:lnSpc>
            <a:spcBef>
              <a:spcPct val="0"/>
            </a:spcBef>
            <a:spcAft>
              <a:spcPct val="35000"/>
            </a:spcAft>
            <a:buNone/>
          </a:pPr>
          <a:r>
            <a:rPr lang="en-US" sz="2300" kern="1200" dirty="0"/>
            <a:t>Incidence &amp; Mortality</a:t>
          </a:r>
        </a:p>
      </dsp:txBody>
      <dsp:txXfrm>
        <a:off x="6353753" y="1084496"/>
        <a:ext cx="1809277" cy="12250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108C1-4311-40A0-A288-F5EE60F50961}">
      <dsp:nvSpPr>
        <dsp:cNvPr id="0" name=""/>
        <dsp:cNvSpPr/>
      </dsp:nvSpPr>
      <dsp:spPr>
        <a:xfrm>
          <a:off x="106109" y="291520"/>
          <a:ext cx="2617360" cy="2617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Detected by Endoscopist</a:t>
          </a:r>
        </a:p>
      </dsp:txBody>
      <dsp:txXfrm>
        <a:off x="471596" y="600163"/>
        <a:ext cx="1509108" cy="2000074"/>
      </dsp:txXfrm>
    </dsp:sp>
    <dsp:sp modelId="{6078CBCB-F2D6-46E9-8FA1-D554C04946F3}">
      <dsp:nvSpPr>
        <dsp:cNvPr id="0" name=""/>
        <dsp:cNvSpPr/>
      </dsp:nvSpPr>
      <dsp:spPr>
        <a:xfrm>
          <a:off x="947618" y="329655"/>
          <a:ext cx="2617360" cy="2617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Detected by AI</a:t>
          </a:r>
        </a:p>
      </dsp:txBody>
      <dsp:txXfrm>
        <a:off x="1690383" y="638298"/>
        <a:ext cx="1509108" cy="200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108C1-4311-40A0-A288-F5EE60F50961}">
      <dsp:nvSpPr>
        <dsp:cNvPr id="0" name=""/>
        <dsp:cNvSpPr/>
      </dsp:nvSpPr>
      <dsp:spPr>
        <a:xfrm>
          <a:off x="264956" y="785730"/>
          <a:ext cx="1963125" cy="188350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Detected by Endoscopist</a:t>
          </a:r>
        </a:p>
      </dsp:txBody>
      <dsp:txXfrm>
        <a:off x="539086" y="1007836"/>
        <a:ext cx="1131891" cy="1439293"/>
      </dsp:txXfrm>
    </dsp:sp>
    <dsp:sp modelId="{6078CBCB-F2D6-46E9-8FA1-D554C04946F3}">
      <dsp:nvSpPr>
        <dsp:cNvPr id="0" name=""/>
        <dsp:cNvSpPr/>
      </dsp:nvSpPr>
      <dsp:spPr>
        <a:xfrm>
          <a:off x="784059" y="329655"/>
          <a:ext cx="2617360" cy="2617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Detected by AI</a:t>
          </a:r>
        </a:p>
      </dsp:txBody>
      <dsp:txXfrm>
        <a:off x="1526824" y="638298"/>
        <a:ext cx="1509108" cy="20000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0.09752</cdr:x>
      <cdr:y>0.03689</cdr:y>
    </cdr:from>
    <cdr:to>
      <cdr:x>0.55276</cdr:x>
      <cdr:y>0.16654</cdr:y>
    </cdr:to>
    <cdr:sp macro="" textlink="">
      <cdr:nvSpPr>
        <cdr:cNvPr id="2" name="Text Box 2"/>
        <cdr:cNvSpPr txBox="1">
          <a:spLocks xmlns:a="http://schemas.openxmlformats.org/drawingml/2006/main" noChangeArrowheads="1"/>
        </cdr:cNvSpPr>
      </cdr:nvSpPr>
      <cdr:spPr bwMode="auto">
        <a:xfrm xmlns:a="http://schemas.openxmlformats.org/drawingml/2006/main">
          <a:off x="891766" y="140618"/>
          <a:ext cx="4162701" cy="494254"/>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a:spcBef>
              <a:spcPts val="0"/>
            </a:spcBef>
            <a:spcAft>
              <a:spcPts val="0"/>
            </a:spcAft>
          </a:pPr>
          <a:r>
            <a:rPr lang="en-US" sz="1000" dirty="0">
              <a:effectLst/>
              <a:latin typeface="Calibri"/>
              <a:ea typeface="Times New Roman"/>
              <a:cs typeface="Arial"/>
            </a:rPr>
            <a:t>Continuous ADR: </a:t>
          </a:r>
          <a:endParaRPr lang="en-US" sz="1200" dirty="0">
            <a:effectLst/>
            <a:latin typeface="Times New Roman"/>
            <a:ea typeface="Times New Roman"/>
          </a:endParaRPr>
        </a:p>
        <a:p xmlns:a="http://schemas.openxmlformats.org/drawingml/2006/main">
          <a:pPr marL="0" marR="0">
            <a:spcBef>
              <a:spcPts val="0"/>
            </a:spcBef>
            <a:spcAft>
              <a:spcPts val="0"/>
            </a:spcAft>
          </a:pPr>
          <a:r>
            <a:rPr lang="en-US" sz="1000" dirty="0">
              <a:effectLst/>
              <a:latin typeface="Calibri"/>
              <a:ea typeface="Times New Roman"/>
              <a:cs typeface="Arial"/>
            </a:rPr>
            <a:t>HR (95% CI) = 0.95 (0.94, 0.97)</a:t>
          </a:r>
          <a:endParaRPr lang="en-US" sz="1200" dirty="0">
            <a:effectLst/>
            <a:latin typeface="Times New Roman"/>
            <a:ea typeface="Times New Roman"/>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0.11204</cdr:x>
      <cdr:y>0.08252</cdr:y>
    </cdr:from>
    <cdr:to>
      <cdr:x>0.26204</cdr:x>
      <cdr:y>0.30752</cdr:y>
    </cdr:to>
    <cdr:sp macro="" textlink="">
      <cdr:nvSpPr>
        <cdr:cNvPr id="2" name="TextBox 1">
          <a:extLst xmlns:a="http://schemas.openxmlformats.org/drawingml/2006/main">
            <a:ext uri="{FF2B5EF4-FFF2-40B4-BE49-F238E27FC236}">
              <a16:creationId xmlns:a16="http://schemas.microsoft.com/office/drawing/2014/main" id="{99DBC70F-C2FA-44B5-9A23-923CB3478471}"/>
            </a:ext>
          </a:extLst>
        </cdr:cNvPr>
        <cdr:cNvSpPr txBox="1"/>
      </cdr:nvSpPr>
      <cdr:spPr>
        <a:xfrm xmlns:a="http://schemas.openxmlformats.org/drawingml/2006/main">
          <a:off x="682986" y="33536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P=.7                                 P=1.0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A5EF58-6342-43C2-97AF-C5B2CAB2A713}" type="datetimeFigureOut">
              <a:rPr lang="en-US" smtClean="0"/>
              <a:t>5/18/23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849D0-B195-45C9-9B29-C035D89DF30D}" type="slidenum">
              <a:rPr lang="en-US" smtClean="0"/>
              <a:t>‹#›</a:t>
            </a:fld>
            <a:endParaRPr lang="en-US" dirty="0"/>
          </a:p>
        </p:txBody>
      </p:sp>
    </p:spTree>
    <p:extLst>
      <p:ext uri="{BB962C8B-B14F-4D97-AF65-F5344CB8AC3E}">
        <p14:creationId xmlns:p14="http://schemas.microsoft.com/office/powerpoint/2010/main" val="145490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gut.bmj.com/content/64/8/1268.long#ref-5" TargetMode="External"/><Relationship Id="rId3" Type="http://schemas.openxmlformats.org/officeDocument/2006/relationships/hyperlink" Target="https://gut.bmj.com/content/64/8/1268.long#ref-17" TargetMode="External"/><Relationship Id="rId7" Type="http://schemas.openxmlformats.org/officeDocument/2006/relationships/hyperlink" Target="https://gut.bmj.com/content/64/8/1268.long#ref-21"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gut.bmj.com/content/64/8/1268.long#ref-20" TargetMode="External"/><Relationship Id="rId5" Type="http://schemas.openxmlformats.org/officeDocument/2006/relationships/hyperlink" Target="https://gut.bmj.com/content/64/8/1268.long#ref-19" TargetMode="External"/><Relationship Id="rId4" Type="http://schemas.openxmlformats.org/officeDocument/2006/relationships/hyperlink" Target="https://gut.bmj.com/content/64/8/1268.long#ref-18"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linicaltrials.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Noto Serif JP"/>
              </a:rPr>
              <a:t>Analyses comprised 274 952 persons (50.7% women), 137 493 in the screening and 137 459 in the usual care group. Screening attendance was 58% to 84%. After 15 years, the rate difference for CRC incidence was 0.51 cases (95% CI, 0.40 to 0.63 cases) per 100 persons and the IRR was 0.79 (CI, 0.75 to 0.83). The rate difference for CRC mortality was 0.13 deaths (CI, 0.07 to 0.19 deaths) per 100 persons, and the MRR was 0.80 (CI, 0.72 to 0.88). Women had less benefit from screening than men for CRC incidence (IRR for women, 0.84 [CI, 0.77 to 0.91]; IRR for men, 0.75 [CI, 0.70 to 0.81]; </a:t>
            </a:r>
            <a:r>
              <a:rPr lang="en-US" b="0" i="1" dirty="0">
                <a:solidFill>
                  <a:srgbClr val="333333"/>
                </a:solidFill>
                <a:effectLst/>
                <a:latin typeface="Noto Serif JP"/>
              </a:rPr>
              <a:t>P</a:t>
            </a:r>
            <a:r>
              <a:rPr lang="en-US" b="0" i="0" dirty="0">
                <a:solidFill>
                  <a:srgbClr val="333333"/>
                </a:solidFill>
                <a:effectLst/>
                <a:latin typeface="Noto Serif JP"/>
              </a:rPr>
              <a:t> = 0.032 for difference) and mortality (MRR for women, 0.91 [CI, 0.77 to 1.17]; MRR for men, 0.73 [CI, 0.64 to 0.83]; </a:t>
            </a:r>
            <a:r>
              <a:rPr lang="en-US" b="0" i="1" dirty="0">
                <a:solidFill>
                  <a:srgbClr val="333333"/>
                </a:solidFill>
                <a:effectLst/>
                <a:latin typeface="Noto Serif JP"/>
              </a:rPr>
              <a:t>P</a:t>
            </a:r>
            <a:r>
              <a:rPr lang="en-US" b="0" i="0" dirty="0">
                <a:solidFill>
                  <a:srgbClr val="333333"/>
                </a:solidFill>
                <a:effectLst/>
                <a:latin typeface="Noto Serif JP"/>
              </a:rPr>
              <a:t> = 0.025 for difference). There was no statistically significant difference in screening effect between persons aged 55 to 59 years and those aged 60 to 64 years.</a:t>
            </a:r>
            <a:endParaRPr lang="en-US" dirty="0"/>
          </a:p>
        </p:txBody>
      </p:sp>
      <p:sp>
        <p:nvSpPr>
          <p:cNvPr id="4" name="Slide Number Placeholder 3"/>
          <p:cNvSpPr>
            <a:spLocks noGrp="1"/>
          </p:cNvSpPr>
          <p:nvPr>
            <p:ph type="sldNum" sz="quarter" idx="5"/>
          </p:nvPr>
        </p:nvSpPr>
        <p:spPr/>
        <p:txBody>
          <a:bodyPr/>
          <a:lstStyle/>
          <a:p>
            <a:fld id="{120849D0-B195-45C9-9B29-C035D89DF30D}" type="slidenum">
              <a:rPr lang="en-US" smtClean="0"/>
              <a:t>4</a:t>
            </a:fld>
            <a:endParaRPr lang="en-US" dirty="0"/>
          </a:p>
        </p:txBody>
      </p:sp>
    </p:spTree>
    <p:extLst>
      <p:ext uri="{BB962C8B-B14F-4D97-AF65-F5344CB8AC3E}">
        <p14:creationId xmlns:p14="http://schemas.microsoft.com/office/powerpoint/2010/main" val="136445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cap="all" dirty="0">
                <a:solidFill>
                  <a:srgbClr val="1A1A1A"/>
                </a:solidFill>
                <a:effectLst/>
                <a:latin typeface="ff-scala-sans-pro"/>
              </a:rPr>
              <a:t>METHODS</a:t>
            </a:r>
          </a:p>
          <a:p>
            <a:pPr algn="l" fontAlgn="base"/>
            <a:r>
              <a:rPr lang="en-US" b="0" i="0" dirty="0">
                <a:solidFill>
                  <a:srgbClr val="4D4D4D"/>
                </a:solidFill>
                <a:effectLst/>
                <a:latin typeface="ff-quadraat-web-pro"/>
              </a:rPr>
              <a:t>In the Minnesota Colon Cancer Control Study, 46,551 participants, 50 to 80 years of age, were randomly assigned to usual care (control) or to annual or biennial screening with fecal occult-blood testing. Screening was performed from 1976 through 1982 and from 1986 through 1992. We used the National Death Index to obtain updated information on the vital status of participants and to determine causes of death through 2008.</a:t>
            </a:r>
          </a:p>
          <a:p>
            <a:pPr algn="l" fontAlgn="base"/>
            <a:r>
              <a:rPr lang="en-US" b="1" i="0" cap="all" dirty="0">
                <a:solidFill>
                  <a:srgbClr val="1A1A1A"/>
                </a:solidFill>
                <a:effectLst/>
                <a:latin typeface="ff-scala-sans-pro"/>
              </a:rPr>
              <a:t>RESULTS</a:t>
            </a:r>
          </a:p>
          <a:p>
            <a:pPr algn="l" fontAlgn="base"/>
            <a:r>
              <a:rPr lang="en-US" b="0" i="0" dirty="0">
                <a:solidFill>
                  <a:srgbClr val="4D4D4D"/>
                </a:solidFill>
                <a:effectLst/>
                <a:latin typeface="ff-quadraat-web-pro"/>
              </a:rPr>
              <a:t>Through 30 years of follow-up, 33,020 participants (70.9%) died. A total of 732 deaths were attributed to colorectal cancer: 200 of the 11,072 deaths (1.8%) in the annual-screening group, 237 of the 11,004 deaths (2.2%) in the biennial-screening group, and 295 of the 10,944 deaths (2.7%) in the control group. Screening reduced colorectal-cancer mortality (relative risk with annual screening, 0.68; 95% confidence interval [CI], 0.56 to 0.82; relative risk with biennial screening, 0.78; 95% CI, 0.65 to 0.93) through 30 years of follow-up. No reduction was observed in all-cause mortality (relative risk with annual screening, 1.00; 95% CI, 0.99 to 1.01; relative risk with biennial screening, 0.99; 95% CI, 0.98 to 1.01). The reduction in colorectal-cancer mortality was larger for men than for women in the biennial-screening group (P=0.04 for interaction).</a:t>
            </a:r>
          </a:p>
          <a:p>
            <a:pPr algn="l" fontAlgn="base"/>
            <a:r>
              <a:rPr lang="en-US" b="1" i="0" cap="all" dirty="0">
                <a:solidFill>
                  <a:srgbClr val="1A1A1A"/>
                </a:solidFill>
                <a:effectLst/>
                <a:latin typeface="ff-scala-sans-pro"/>
              </a:rPr>
              <a:t>CONCLUSIONS</a:t>
            </a:r>
          </a:p>
          <a:p>
            <a:pPr algn="l" fontAlgn="base"/>
            <a:r>
              <a:rPr lang="en-US" b="0" i="0" dirty="0">
                <a:solidFill>
                  <a:srgbClr val="4D4D4D"/>
                </a:solidFill>
                <a:effectLst/>
                <a:latin typeface="ff-quadraat-web-pro"/>
              </a:rPr>
              <a:t>The effect of screening with fecal occult-blood testing on colorectal-cancer mortality persists after 30 years but does not influence all-cause mortality. The sustained reduction in colorectal-cancer mortality supports the effect of polypectomy. (Funded by the Veterans Affairs Merit Review Award Program and others.)</a:t>
            </a:r>
          </a:p>
          <a:p>
            <a:endParaRPr lang="en-US" dirty="0"/>
          </a:p>
        </p:txBody>
      </p:sp>
      <p:sp>
        <p:nvSpPr>
          <p:cNvPr id="4" name="Slide Number Placeholder 3"/>
          <p:cNvSpPr>
            <a:spLocks noGrp="1"/>
          </p:cNvSpPr>
          <p:nvPr>
            <p:ph type="sldNum" sz="quarter" idx="5"/>
          </p:nvPr>
        </p:nvSpPr>
        <p:spPr/>
        <p:txBody>
          <a:bodyPr/>
          <a:lstStyle/>
          <a:p>
            <a:fld id="{120849D0-B195-45C9-9B29-C035D89DF30D}" type="slidenum">
              <a:rPr lang="en-US" smtClean="0"/>
              <a:t>5</a:t>
            </a:fld>
            <a:endParaRPr lang="en-US" dirty="0"/>
          </a:p>
        </p:txBody>
      </p:sp>
    </p:spTree>
    <p:extLst>
      <p:ext uri="{BB962C8B-B14F-4D97-AF65-F5344CB8AC3E}">
        <p14:creationId xmlns:p14="http://schemas.microsoft.com/office/powerpoint/2010/main" val="29811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prior KPNC study found that, consistent with other national and international studies, there was variation between examiners within KPNC on the likelihood of finding and removing pre-cancerous polyps.</a:t>
            </a:r>
          </a:p>
          <a:p>
            <a:r>
              <a:rPr lang="en-US" dirty="0"/>
              <a:t>Assumptions of $100K per cancer (using costs 80K from 10 years ago, inflated modestly to today’s dollars, assuming early period pre-training cancers twice as common as 93 cancers detected post-training (which had maximum 3 years f/up)</a:t>
            </a:r>
          </a:p>
        </p:txBody>
      </p:sp>
      <p:sp>
        <p:nvSpPr>
          <p:cNvPr id="4" name="Slide Number Placeholder 3"/>
          <p:cNvSpPr>
            <a:spLocks noGrp="1"/>
          </p:cNvSpPr>
          <p:nvPr>
            <p:ph type="sldNum" sz="quarter" idx="5"/>
          </p:nvPr>
        </p:nvSpPr>
        <p:spPr/>
        <p:txBody>
          <a:bodyPr/>
          <a:lstStyle/>
          <a:p>
            <a:fld id="{B89942DC-AD1B-DD4D-8BD4-0CB1FC5393D7}" type="slidenum">
              <a:rPr lang="en-US" smtClean="0"/>
              <a:t>17</a:t>
            </a:fld>
            <a:endParaRPr lang="en-US" dirty="0"/>
          </a:p>
        </p:txBody>
      </p:sp>
    </p:spTree>
    <p:extLst>
      <p:ext uri="{BB962C8B-B14F-4D97-AF65-F5344CB8AC3E}">
        <p14:creationId xmlns:p14="http://schemas.microsoft.com/office/powerpoint/2010/main" val="2597796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the CISNET modeling group,</a:t>
            </a:r>
            <a:r>
              <a:rPr lang="en-US" baseline="0" dirty="0"/>
              <a:t> including Ann Zauber at Memorial Sloan Kettering and the Erasmus modeling group, using a model that informed the US preventative services task force guidelines.  We took real world data on adenoma detection and interval cancer rates to create a large cohort simulation of what would happen if you follow people to death.  </a:t>
            </a:r>
          </a:p>
          <a:p>
            <a:endParaRPr lang="en-US" baseline="0" dirty="0"/>
          </a:p>
          <a:p>
            <a:r>
              <a:rPr lang="en-US" baseline="0" dirty="0"/>
              <a:t>If you compare it to no screening, approximately 1/3 of the total maximum theoretical benefit of colonoscopy is related to quality.</a:t>
            </a:r>
            <a:endParaRPr lang="en-US" dirty="0"/>
          </a:p>
        </p:txBody>
      </p:sp>
      <p:sp>
        <p:nvSpPr>
          <p:cNvPr id="4" name="Slide Number Placeholder 3"/>
          <p:cNvSpPr>
            <a:spLocks noGrp="1"/>
          </p:cNvSpPr>
          <p:nvPr>
            <p:ph type="sldNum" sz="quarter" idx="10"/>
          </p:nvPr>
        </p:nvSpPr>
        <p:spPr/>
        <p:txBody>
          <a:bodyPr/>
          <a:lstStyle/>
          <a:p>
            <a:fld id="{E1E5FCC0-5030-467A-8B14-8FA25AF67551}" type="slidenum">
              <a:rPr lang="en-US" smtClean="0"/>
              <a:t>18</a:t>
            </a:fld>
            <a:endParaRPr lang="en-US" dirty="0"/>
          </a:p>
        </p:txBody>
      </p:sp>
    </p:spTree>
    <p:extLst>
      <p:ext uri="{BB962C8B-B14F-4D97-AF65-F5344CB8AC3E}">
        <p14:creationId xmlns:p14="http://schemas.microsoft.com/office/powerpoint/2010/main" val="85386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as many as we might thing – only about 15-20%</a:t>
            </a:r>
            <a:r>
              <a:rPr lang="en-US" baseline="0" dirty="0"/>
              <a:t> of the populations will be getting more colonoscopies and some of these “replace” screening exams</a:t>
            </a:r>
            <a:endParaRPr lang="en-US" dirty="0"/>
          </a:p>
        </p:txBody>
      </p:sp>
      <p:sp>
        <p:nvSpPr>
          <p:cNvPr id="4" name="Slide Number Placeholder 3"/>
          <p:cNvSpPr>
            <a:spLocks noGrp="1"/>
          </p:cNvSpPr>
          <p:nvPr>
            <p:ph type="sldNum" sz="quarter" idx="10"/>
          </p:nvPr>
        </p:nvSpPr>
        <p:spPr/>
        <p:txBody>
          <a:bodyPr/>
          <a:lstStyle/>
          <a:p>
            <a:fld id="{E1E5FCC0-5030-467A-8B14-8FA25AF67551}" type="slidenum">
              <a:rPr lang="en-US" smtClean="0"/>
              <a:t>19</a:t>
            </a:fld>
            <a:endParaRPr lang="en-US" dirty="0"/>
          </a:p>
        </p:txBody>
      </p:sp>
    </p:spTree>
    <p:extLst>
      <p:ext uri="{BB962C8B-B14F-4D97-AF65-F5344CB8AC3E}">
        <p14:creationId xmlns:p14="http://schemas.microsoft.com/office/powerpoint/2010/main" val="222442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interfaceregular"/>
              </a:rPr>
              <a:t>We created a total lifestyle score based on adherence to international and national public health recommendations from the WHO,</a:t>
            </a:r>
            <a:r>
              <a:rPr lang="en-US" b="0" i="0" u="none" strike="noStrike" baseline="30000" dirty="0">
                <a:solidFill>
                  <a:srgbClr val="2A6EBB"/>
                </a:solidFill>
                <a:effectLst/>
                <a:latin typeface="interfaceregular"/>
                <a:hlinkClick r:id="rId3"/>
              </a:rPr>
              <a:t>17</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4"/>
              </a:rPr>
              <a:t>18</a:t>
            </a:r>
            <a:r>
              <a:rPr lang="en-US" b="0" i="0" dirty="0">
                <a:solidFill>
                  <a:srgbClr val="333333"/>
                </a:solidFill>
                <a:effectLst/>
                <a:latin typeface="interfaceregular"/>
              </a:rPr>
              <a:t> World Cancer Research Fund,</a:t>
            </a:r>
            <a:r>
              <a:rPr lang="en-US" b="0" i="0" u="none" strike="noStrike" baseline="30000" dirty="0">
                <a:solidFill>
                  <a:srgbClr val="2A6EBB"/>
                </a:solidFill>
                <a:effectLst/>
                <a:latin typeface="interfaceregular"/>
                <a:hlinkClick r:id="rId5"/>
              </a:rPr>
              <a:t>19</a:t>
            </a:r>
            <a:r>
              <a:rPr lang="en-US" b="0" i="0" dirty="0">
                <a:solidFill>
                  <a:srgbClr val="333333"/>
                </a:solidFill>
                <a:effectLst/>
                <a:latin typeface="interfaceregular"/>
              </a:rPr>
              <a:t> the Nordic Nutrition Recommendations</a:t>
            </a:r>
            <a:r>
              <a:rPr lang="en-US" b="0" i="0" u="none" strike="noStrike" baseline="30000" dirty="0">
                <a:solidFill>
                  <a:srgbClr val="2A6EBB"/>
                </a:solidFill>
                <a:effectLst/>
                <a:latin typeface="interfaceregular"/>
                <a:hlinkClick r:id="rId6"/>
              </a:rPr>
              <a:t>20</a:t>
            </a:r>
            <a:r>
              <a:rPr lang="en-US" b="0" i="0" dirty="0">
                <a:solidFill>
                  <a:srgbClr val="333333"/>
                </a:solidFill>
                <a:effectLst/>
                <a:latin typeface="interfaceregular"/>
              </a:rPr>
              <a:t> and the Norwegian dietary recommendations.</a:t>
            </a:r>
            <a:r>
              <a:rPr lang="en-US" b="0" i="0" u="none" strike="noStrike" baseline="30000" dirty="0">
                <a:solidFill>
                  <a:srgbClr val="2A6EBB"/>
                </a:solidFill>
                <a:effectLst/>
                <a:latin typeface="interfaceregular"/>
                <a:hlinkClick r:id="rId7"/>
              </a:rPr>
              <a:t>21</a:t>
            </a:r>
            <a:r>
              <a:rPr lang="en-US" b="0" i="0" dirty="0">
                <a:solidFill>
                  <a:srgbClr val="333333"/>
                </a:solidFill>
                <a:effectLst/>
                <a:latin typeface="interfaceregular"/>
              </a:rPr>
              <a:t> In order to classify the study participants according to these recommendations within the limits of the questionnaire, one point was given for each of the following criteria: normal body weight (BMI&lt;25.0 kg/m</a:t>
            </a:r>
            <a:r>
              <a:rPr lang="en-US" b="0" i="0" baseline="30000" dirty="0">
                <a:solidFill>
                  <a:srgbClr val="333333"/>
                </a:solidFill>
                <a:effectLst/>
                <a:latin typeface="interfaceregular"/>
              </a:rPr>
              <a:t>2</a:t>
            </a:r>
            <a:r>
              <a:rPr lang="en-US" b="0" i="0" dirty="0">
                <a:solidFill>
                  <a:srgbClr val="333333"/>
                </a:solidFill>
                <a:effectLst/>
                <a:latin typeface="interfaceregular"/>
              </a:rPr>
              <a:t>),</a:t>
            </a:r>
            <a:r>
              <a:rPr lang="en-US" b="0" i="0" u="none" strike="noStrike" baseline="30000" dirty="0">
                <a:solidFill>
                  <a:srgbClr val="2A6EBB"/>
                </a:solidFill>
                <a:effectLst/>
                <a:latin typeface="interfaceregular"/>
                <a:hlinkClick r:id="rId3"/>
              </a:rPr>
              <a:t>17</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5"/>
              </a:rPr>
              <a:t>19</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6"/>
              </a:rPr>
              <a:t>20</a:t>
            </a:r>
            <a:r>
              <a:rPr lang="en-US" b="0" i="0" dirty="0">
                <a:solidFill>
                  <a:srgbClr val="333333"/>
                </a:solidFill>
                <a:effectLst/>
                <a:latin typeface="interfaceregular"/>
              </a:rPr>
              <a:t> non-smoking,</a:t>
            </a:r>
            <a:r>
              <a:rPr lang="en-US" b="0" i="0" u="none" strike="noStrike" baseline="30000" dirty="0">
                <a:solidFill>
                  <a:srgbClr val="2A6EBB"/>
                </a:solidFill>
                <a:effectLst/>
                <a:latin typeface="interfaceregular"/>
                <a:hlinkClick r:id="rId4"/>
              </a:rPr>
              <a:t>18</a:t>
            </a:r>
            <a:r>
              <a:rPr lang="en-US" b="0" i="0" dirty="0">
                <a:solidFill>
                  <a:srgbClr val="333333"/>
                </a:solidFill>
                <a:effectLst/>
                <a:latin typeface="interfaceregular"/>
              </a:rPr>
              <a:t> physical activity at least once per day</a:t>
            </a:r>
            <a:r>
              <a:rPr lang="en-US" b="0" i="0" u="none" strike="noStrike" baseline="30000" dirty="0">
                <a:solidFill>
                  <a:srgbClr val="2A6EBB"/>
                </a:solidFill>
                <a:effectLst/>
                <a:latin typeface="interfaceregular"/>
                <a:hlinkClick r:id="rId3"/>
              </a:rPr>
              <a:t>17</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5"/>
              </a:rPr>
              <a:t>19</a:t>
            </a:r>
            <a:r>
              <a:rPr lang="en-US" b="0" i="0" dirty="0">
                <a:solidFill>
                  <a:srgbClr val="333333"/>
                </a:solidFill>
                <a:effectLst/>
                <a:latin typeface="interfaceregular"/>
              </a:rPr>
              <a:t> and a healthy diet. For the healthy diet, participants achieved one point if reporting all the three dietary habits: (1) consumption of fruit, berries and vegetables with at least five servings per day;</a:t>
            </a:r>
            <a:r>
              <a:rPr lang="en-US" b="0" i="0" u="none" strike="noStrike" baseline="30000" dirty="0">
                <a:solidFill>
                  <a:srgbClr val="2A6EBB"/>
                </a:solidFill>
                <a:effectLst/>
                <a:latin typeface="interfaceregular"/>
                <a:hlinkClick r:id="rId3"/>
              </a:rPr>
              <a:t>17</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5"/>
              </a:rPr>
              <a:t>19</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6"/>
              </a:rPr>
              <a:t>20</a:t>
            </a:r>
            <a:r>
              <a:rPr lang="en-US" b="0" i="0" dirty="0">
                <a:solidFill>
                  <a:srgbClr val="333333"/>
                </a:solidFill>
                <a:effectLst/>
                <a:latin typeface="interfaceregular"/>
              </a:rPr>
              <a:t> (2) consumption of fatty fish at least once per week</a:t>
            </a:r>
            <a:r>
              <a:rPr lang="en-US" b="0" i="0" u="none" strike="noStrike" baseline="30000" dirty="0">
                <a:solidFill>
                  <a:srgbClr val="2A6EBB"/>
                </a:solidFill>
                <a:effectLst/>
                <a:latin typeface="interfaceregular"/>
                <a:hlinkClick r:id="rId6"/>
              </a:rPr>
              <a:t>20</a:t>
            </a:r>
            <a:r>
              <a:rPr lang="en-US" b="0" i="0" dirty="0">
                <a:solidFill>
                  <a:srgbClr val="333333"/>
                </a:solidFill>
                <a:effectLst/>
                <a:latin typeface="interfaceregular"/>
              </a:rPr>
              <a:t> and (3) consumption of meat other than poultry for dinner maximum three times per week (according to recommendation of consumption of red and processed meat &lt;500 g per week</a:t>
            </a:r>
            <a:r>
              <a:rPr lang="en-US" b="0" i="0" u="none" strike="noStrike" baseline="30000" dirty="0">
                <a:solidFill>
                  <a:srgbClr val="2A6EBB"/>
                </a:solidFill>
                <a:effectLst/>
                <a:latin typeface="interfaceregular"/>
                <a:hlinkClick r:id="rId5"/>
              </a:rPr>
              <a:t>19</a:t>
            </a:r>
            <a:r>
              <a:rPr lang="en-US" b="0" i="0" dirty="0">
                <a:solidFill>
                  <a:srgbClr val="333333"/>
                </a:solidFill>
                <a:effectLst/>
                <a:latin typeface="interfaceregular"/>
              </a:rPr>
              <a:t> ,</a:t>
            </a:r>
            <a:r>
              <a:rPr lang="en-US" b="0" i="0" u="none" strike="noStrike" baseline="30000" dirty="0">
                <a:solidFill>
                  <a:srgbClr val="2A6EBB"/>
                </a:solidFill>
                <a:effectLst/>
                <a:latin typeface="interfaceregular"/>
                <a:hlinkClick r:id="rId7"/>
              </a:rPr>
              <a:t>21</a:t>
            </a:r>
            <a:r>
              <a:rPr lang="en-US" b="0" i="0" dirty="0">
                <a:solidFill>
                  <a:srgbClr val="333333"/>
                </a:solidFill>
                <a:effectLst/>
                <a:latin typeface="interfaceregular"/>
              </a:rPr>
              <a:t>). Hence, the total lifestyle score ranged from zero to four points, indicating the number of lifestyle recommendations adhered to by the individual.</a:t>
            </a:r>
          </a:p>
          <a:p>
            <a:endParaRPr lang="en-US" b="0" i="0" dirty="0">
              <a:solidFill>
                <a:srgbClr val="333333"/>
              </a:solidFill>
              <a:effectLst/>
              <a:latin typeface="interfaceregular"/>
            </a:endParaRPr>
          </a:p>
          <a:p>
            <a:endParaRPr lang="en-US" b="0" i="0" dirty="0">
              <a:solidFill>
                <a:srgbClr val="333333"/>
              </a:solidFill>
              <a:effectLst/>
              <a:latin typeface="interfaceregular"/>
            </a:endParaRPr>
          </a:p>
          <a:p>
            <a:r>
              <a:rPr lang="en-US" b="0" i="0" dirty="0">
                <a:solidFill>
                  <a:srgbClr val="333333"/>
                </a:solidFill>
                <a:effectLst/>
                <a:latin typeface="interfaceregular"/>
              </a:rPr>
              <a:t>This study shows that overall adherence to lifestyle recommendations increased in our large sample of 50-year-old to 55-year-old Norwegian men and women from year 2001 until 2012. Invitation to screening had a small negative long-term effect on total lifestyle score, supporting the health certificate effect of cancer screening.</a:t>
            </a:r>
            <a:r>
              <a:rPr lang="en-US" b="0" i="0" u="none" strike="noStrike" baseline="30000" dirty="0">
                <a:solidFill>
                  <a:srgbClr val="2A6EBB"/>
                </a:solidFill>
                <a:effectLst/>
                <a:latin typeface="interfaceregular"/>
                <a:hlinkClick r:id="rId8"/>
              </a:rPr>
              <a:t>5</a:t>
            </a:r>
            <a:r>
              <a:rPr lang="en-US" b="0" i="0" dirty="0">
                <a:solidFill>
                  <a:srgbClr val="333333"/>
                </a:solidFill>
                <a:effectLst/>
                <a:latin typeface="interfaceregular"/>
              </a:rPr>
              <a:t> Furthermore, the apparently less favourable total lifestyle change after CRC screening was more pronounced in screening attendees with a positive than negative screening result</a:t>
            </a:r>
            <a:endParaRPr lang="en-US" dirty="0"/>
          </a:p>
        </p:txBody>
      </p:sp>
      <p:sp>
        <p:nvSpPr>
          <p:cNvPr id="4" name="Slide Number Placeholder 3"/>
          <p:cNvSpPr>
            <a:spLocks noGrp="1"/>
          </p:cNvSpPr>
          <p:nvPr>
            <p:ph type="sldNum" sz="quarter" idx="5"/>
          </p:nvPr>
        </p:nvSpPr>
        <p:spPr/>
        <p:txBody>
          <a:bodyPr/>
          <a:lstStyle/>
          <a:p>
            <a:fld id="{120849D0-B195-45C9-9B29-C035D89DF30D}" type="slidenum">
              <a:rPr lang="en-US" smtClean="0"/>
              <a:t>23</a:t>
            </a:fld>
            <a:endParaRPr lang="en-US" dirty="0"/>
          </a:p>
        </p:txBody>
      </p:sp>
    </p:spTree>
    <p:extLst>
      <p:ext uri="{BB962C8B-B14F-4D97-AF65-F5344CB8AC3E}">
        <p14:creationId xmlns:p14="http://schemas.microsoft.com/office/powerpoint/2010/main" val="246987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53535"/>
                </a:solidFill>
                <a:effectLst/>
                <a:latin typeface="Fira Sans" panose="020B0503050000020004" pitchFamily="34" charset="0"/>
              </a:rPr>
              <a:t>NTRODUCTION: </a:t>
            </a:r>
          </a:p>
          <a:p>
            <a:pPr algn="l"/>
            <a:r>
              <a:rPr lang="en-US" b="0" i="0" dirty="0">
                <a:solidFill>
                  <a:srgbClr val="333333"/>
                </a:solidFill>
                <a:effectLst/>
                <a:latin typeface="Fira Sans" panose="020B0503050000020004" pitchFamily="34" charset="0"/>
              </a:rPr>
              <a:t>There has been increasing interest in artificial intelligence in gastroenterology. To reduce miss rates during colonoscopy, there has been significant exploration in computer-aided detection (CADe) devices. In this study, we evaluate the use of CADe in colonoscopy in community-based, nonacademic practices.</a:t>
            </a:r>
          </a:p>
          <a:p>
            <a:pPr algn="l"/>
            <a:r>
              <a:rPr lang="en-US" b="1" i="0" dirty="0">
                <a:solidFill>
                  <a:srgbClr val="353535"/>
                </a:solidFill>
                <a:effectLst/>
                <a:latin typeface="Fira Sans" panose="020B0503050000020004" pitchFamily="34" charset="0"/>
              </a:rPr>
              <a:t>METHODS: </a:t>
            </a:r>
          </a:p>
          <a:p>
            <a:pPr algn="l"/>
            <a:r>
              <a:rPr lang="en-US" b="0" i="0" dirty="0">
                <a:solidFill>
                  <a:srgbClr val="333333"/>
                </a:solidFill>
                <a:effectLst/>
                <a:latin typeface="Fira Sans" panose="020B0503050000020004" pitchFamily="34" charset="0"/>
              </a:rPr>
              <a:t>Between September 28, 2020, and September 24, 2021, a randomized controlled trial (AI-SEE) was performed evaluating the impact of CADe on polyp detection in 4 community-based endoscopy centers in the United States Patients were block-randomized to undergoing colonoscopy with or without CADe (EndoVigilant). Primary outcomes measured were adenomas per colonoscopy and adenomas per extraction (the percentage of polyps removed that are adenomas). Secondary end points included serrated polyps per colonoscopy; nonadenomatous, nonserrated polyps per colonoscopy; adenoma and serrated polyp detection rates; and procedural time.</a:t>
            </a:r>
          </a:p>
          <a:p>
            <a:pPr algn="l"/>
            <a:r>
              <a:rPr lang="en-US" b="1" i="0" dirty="0">
                <a:solidFill>
                  <a:srgbClr val="353535"/>
                </a:solidFill>
                <a:effectLst/>
                <a:latin typeface="Fira Sans" panose="020B0503050000020004" pitchFamily="34" charset="0"/>
              </a:rPr>
              <a:t>RESULTS: </a:t>
            </a:r>
          </a:p>
          <a:p>
            <a:pPr algn="l"/>
            <a:r>
              <a:rPr lang="en-US" b="0" i="0" dirty="0">
                <a:solidFill>
                  <a:srgbClr val="333333"/>
                </a:solidFill>
                <a:effectLst/>
                <a:latin typeface="Fira Sans" panose="020B0503050000020004" pitchFamily="34" charset="0"/>
              </a:rPr>
              <a:t>A total of 769 patients were enrolled (387 with CADe), with similar patient demographics between the 2 groups. There was no significant difference in adenomas per colonoscopy in the CADe and non-CADe groups (0.73 vs 0.67,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0.496). Although the use of CADe did not improve identification of serrated polyps per colonoscopy (0.08 vs 0.08,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0.965), the use of CADe increased identification of nonadenomatous, nonserrated polyps per colonoscopy (0.90 vs 0.51,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&lt; 0.0001), resulting in detection of fewer adenomas per extraction in the CADe group. The adenoma detection rate (35.9 vs 37.2%,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0.774) and serrated polyp detection rate (6.5 vs 6.3%,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1.000) were similar in the CADe and non-CADe groups. Mean withdrawal time was longer in the CADe group compared with the non-CADe group (11.7 vs 10.7 minutes,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0.003). However, when no polyps were identified, there was similar mean withdrawal time (9.1 vs 8.8 minutes, </a:t>
            </a:r>
            <a:r>
              <a:rPr lang="en-US" b="0" i="1" dirty="0">
                <a:solidFill>
                  <a:srgbClr val="333333"/>
                </a:solidFill>
                <a:effectLst/>
                <a:latin typeface="Fira Sans" panose="020B0503050000020004" pitchFamily="34" charset="0"/>
              </a:rPr>
              <a:t>P</a:t>
            </a:r>
            <a:r>
              <a:rPr lang="en-US" b="0" i="0" dirty="0">
                <a:solidFill>
                  <a:srgbClr val="333333"/>
                </a:solidFill>
                <a:effectLst/>
                <a:latin typeface="Fira Sans" panose="020B0503050000020004" pitchFamily="34" charset="0"/>
              </a:rPr>
              <a:t> = 0.288). There were no adverse events.</a:t>
            </a:r>
          </a:p>
          <a:p>
            <a:pPr algn="l"/>
            <a:r>
              <a:rPr lang="en-US" b="1" i="0" dirty="0">
                <a:solidFill>
                  <a:srgbClr val="353535"/>
                </a:solidFill>
                <a:effectLst/>
                <a:latin typeface="Fira Sans" panose="020B0503050000020004" pitchFamily="34" charset="0"/>
              </a:rPr>
              <a:t>DISCUSSION: </a:t>
            </a:r>
          </a:p>
          <a:p>
            <a:pPr algn="l"/>
            <a:r>
              <a:rPr lang="en-US" b="0" i="0" dirty="0">
                <a:solidFill>
                  <a:srgbClr val="333333"/>
                </a:solidFill>
                <a:effectLst/>
                <a:latin typeface="Fira Sans" panose="020B0503050000020004" pitchFamily="34" charset="0"/>
              </a:rPr>
              <a:t>The use of CADe did not result in a statistically significant difference in the number of adenomas detected. Additional studies are needed to better understand why some endoscopists derive substantial benefits from CADe and others do not. </a:t>
            </a:r>
            <a:r>
              <a:rPr lang="en-US" b="0" i="0" u="none" strike="noStrike" dirty="0">
                <a:solidFill>
                  <a:srgbClr val="005B92"/>
                </a:solidFill>
                <a:effectLst/>
                <a:latin typeface="Fira Sans" panose="020B0503050000020004" pitchFamily="34" charset="0"/>
                <a:hlinkClick r:id="rId3"/>
              </a:rPr>
              <a:t>ClinicalTrials.gov</a:t>
            </a:r>
            <a:r>
              <a:rPr lang="en-US" b="0" i="0" dirty="0">
                <a:solidFill>
                  <a:srgbClr val="333333"/>
                </a:solidFill>
                <a:effectLst/>
                <a:latin typeface="Fira Sans" panose="020B0503050000020004" pitchFamily="34" charset="0"/>
              </a:rPr>
              <a:t> number: NCT04555135.</a:t>
            </a:r>
          </a:p>
          <a:p>
            <a:endParaRPr lang="en-US" dirty="0"/>
          </a:p>
        </p:txBody>
      </p:sp>
      <p:sp>
        <p:nvSpPr>
          <p:cNvPr id="4" name="Slide Number Placeholder 3"/>
          <p:cNvSpPr>
            <a:spLocks noGrp="1"/>
          </p:cNvSpPr>
          <p:nvPr>
            <p:ph type="sldNum" sz="quarter" idx="5"/>
          </p:nvPr>
        </p:nvSpPr>
        <p:spPr/>
        <p:txBody>
          <a:bodyPr/>
          <a:lstStyle/>
          <a:p>
            <a:fld id="{120849D0-B195-45C9-9B29-C035D89DF30D}" type="slidenum">
              <a:rPr lang="en-US" smtClean="0"/>
              <a:t>26</a:t>
            </a:fld>
            <a:endParaRPr lang="en-US" dirty="0"/>
          </a:p>
        </p:txBody>
      </p:sp>
    </p:spTree>
    <p:extLst>
      <p:ext uri="{BB962C8B-B14F-4D97-AF65-F5344CB8AC3E}">
        <p14:creationId xmlns:p14="http://schemas.microsoft.com/office/powerpoint/2010/main" val="274995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56845" y="-34290"/>
            <a:ext cx="9257690" cy="5212079"/>
          </a:xfrm>
          <a:prstGeom prst="rect">
            <a:avLst/>
          </a:prstGeom>
        </p:spPr>
      </p:pic>
      <p:sp>
        <p:nvSpPr>
          <p:cNvPr id="2" name="Title 1"/>
          <p:cNvSpPr>
            <a:spLocks noGrp="1"/>
          </p:cNvSpPr>
          <p:nvPr>
            <p:ph type="ctrTitle"/>
          </p:nvPr>
        </p:nvSpPr>
        <p:spPr>
          <a:xfrm>
            <a:off x="685800" y="1597819"/>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accent5">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5862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4275728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27988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393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3209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2747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416187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17130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2650220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300487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23EAABDA-9025-4B46-B672-A789495C8F48}" type="datetimeFigureOut">
              <a:rPr lang="en-US" smtClean="0"/>
              <a:t>5/18/23</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690C2E3-51E7-2746-AEE3-C72E9B91AF12}" type="slidenum">
              <a:rPr lang="en-US" smtClean="0"/>
              <a:t>‹#›</a:t>
            </a:fld>
            <a:endParaRPr lang="en-US" dirty="0"/>
          </a:p>
        </p:txBody>
      </p:sp>
    </p:spTree>
    <p:extLst>
      <p:ext uri="{BB962C8B-B14F-4D97-AF65-F5344CB8AC3E}">
        <p14:creationId xmlns:p14="http://schemas.microsoft.com/office/powerpoint/2010/main" val="307554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rcRect/>
          <a:stretch/>
        </p:blipFill>
        <p:spPr>
          <a:xfrm>
            <a:off x="-56845" y="-34290"/>
            <a:ext cx="9257690" cy="5212079"/>
          </a:xfrm>
          <a:prstGeom prst="rect">
            <a:avLst/>
          </a:prstGeom>
        </p:spPr>
      </p:pic>
      <p:sp>
        <p:nvSpPr>
          <p:cNvPr id="2" name="Title Placeholder 1"/>
          <p:cNvSpPr>
            <a:spLocks noGrp="1"/>
          </p:cNvSpPr>
          <p:nvPr>
            <p:ph type="title"/>
          </p:nvPr>
        </p:nvSpPr>
        <p:spPr>
          <a:xfrm>
            <a:off x="457200" y="129332"/>
            <a:ext cx="8229600" cy="652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974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kern="1200">
          <a:solidFill>
            <a:schemeClr val="bg1">
              <a:lumMod val="75000"/>
            </a:schemeClr>
          </a:solidFill>
          <a:latin typeface="+mj-lt"/>
          <a:ea typeface="+mj-ea"/>
          <a:cs typeface="+mj-cs"/>
        </a:defRPr>
      </a:lvl1pPr>
    </p:titleStyle>
    <p:bodyStyle>
      <a:lvl1pPr marL="342900" indent="-342900" algn="l" defTabSz="457200" rtl="0" eaLnBrk="1" latinLnBrk="0" hangingPunct="1">
        <a:spcBef>
          <a:spcPct val="20000"/>
        </a:spcBef>
        <a:buClr>
          <a:srgbClr val="18DAE2"/>
        </a:buClr>
        <a:buFont typeface="Arial"/>
        <a:buChar char="•"/>
        <a:defRPr sz="2800" kern="1200">
          <a:solidFill>
            <a:schemeClr val="bg1">
              <a:lumMod val="75000"/>
            </a:schemeClr>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400" kern="1200">
          <a:solidFill>
            <a:schemeClr val="bg1">
              <a:lumMod val="75000"/>
            </a:schemeClr>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2000" kern="1200">
          <a:solidFill>
            <a:schemeClr val="bg1">
              <a:lumMod val="75000"/>
            </a:schemeClr>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800" kern="1200">
          <a:solidFill>
            <a:schemeClr val="bg1">
              <a:lumMod val="75000"/>
            </a:schemeClr>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800" kern="1200">
          <a:solidFill>
            <a:schemeClr val="bg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a:stretch/>
        </p:blipFill>
        <p:spPr>
          <a:xfrm>
            <a:off x="-56845" y="-34290"/>
            <a:ext cx="9257690" cy="5212080"/>
          </a:xfrm>
          <a:prstGeom prst="rect">
            <a:avLst/>
          </a:prstGeom>
        </p:spPr>
      </p:pic>
    </p:spTree>
    <p:extLst>
      <p:ext uri="{BB962C8B-B14F-4D97-AF65-F5344CB8AC3E}">
        <p14:creationId xmlns:p14="http://schemas.microsoft.com/office/powerpoint/2010/main" val="167395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ABA7-A2E5-4C90-BA98-D48E9760EA1A}"/>
              </a:ext>
            </a:extLst>
          </p:cNvPr>
          <p:cNvSpPr>
            <a:spLocks noGrp="1"/>
          </p:cNvSpPr>
          <p:nvPr>
            <p:ph type="title"/>
          </p:nvPr>
        </p:nvSpPr>
        <p:spPr/>
        <p:txBody>
          <a:bodyPr/>
          <a:lstStyle/>
          <a:p>
            <a:r>
              <a:rPr lang="en-US" sz="1800" dirty="0">
                <a:solidFill>
                  <a:srgbClr val="FFFF00"/>
                </a:solidFill>
              </a:rPr>
              <a:t>Mortality pattern similar to expected in adjusted analysis per protocol</a:t>
            </a:r>
          </a:p>
        </p:txBody>
      </p:sp>
      <p:sp>
        <p:nvSpPr>
          <p:cNvPr id="3" name="Slide Number Placeholder 2">
            <a:extLst>
              <a:ext uri="{FF2B5EF4-FFF2-40B4-BE49-F238E27FC236}">
                <a16:creationId xmlns:a16="http://schemas.microsoft.com/office/drawing/2014/main" id="{3A4EEAF3-25BA-4507-841D-E514D5CB7D76}"/>
              </a:ext>
            </a:extLst>
          </p:cNvPr>
          <p:cNvSpPr>
            <a:spLocks noGrp="1"/>
          </p:cNvSpPr>
          <p:nvPr>
            <p:ph type="sldNum" sz="quarter" idx="10"/>
          </p:nvPr>
        </p:nvSpPr>
        <p:spPr/>
        <p:txBody>
          <a:bodyPr/>
          <a:lstStyle/>
          <a:p>
            <a:pPr>
              <a:defRPr/>
            </a:pPr>
            <a:fld id="{27CC2487-5FF1-4959-AEB2-1385F1B05412}" type="slidenum">
              <a:rPr lang="en-US" smtClean="0"/>
              <a:pPr>
                <a:defRPr/>
              </a:pPr>
              <a:t>10</a:t>
            </a:fld>
            <a:endParaRPr lang="en-US" dirty="0"/>
          </a:p>
        </p:txBody>
      </p:sp>
      <p:pic>
        <p:nvPicPr>
          <p:cNvPr id="5" name="Picture 4">
            <a:extLst>
              <a:ext uri="{FF2B5EF4-FFF2-40B4-BE49-F238E27FC236}">
                <a16:creationId xmlns:a16="http://schemas.microsoft.com/office/drawing/2014/main" id="{99A6FCB2-85EB-47FC-B0EE-F99A596F035D}"/>
              </a:ext>
            </a:extLst>
          </p:cNvPr>
          <p:cNvPicPr>
            <a:picLocks noChangeAspect="1"/>
          </p:cNvPicPr>
          <p:nvPr/>
        </p:nvPicPr>
        <p:blipFill>
          <a:blip r:embed="rId2"/>
          <a:stretch>
            <a:fillRect/>
          </a:stretch>
        </p:blipFill>
        <p:spPr>
          <a:xfrm>
            <a:off x="-72946" y="1539689"/>
            <a:ext cx="4957590" cy="3305060"/>
          </a:xfrm>
          <a:prstGeom prst="rect">
            <a:avLst/>
          </a:prstGeom>
        </p:spPr>
      </p:pic>
      <p:sp>
        <p:nvSpPr>
          <p:cNvPr id="6" name="TextBox 5">
            <a:extLst>
              <a:ext uri="{FF2B5EF4-FFF2-40B4-BE49-F238E27FC236}">
                <a16:creationId xmlns:a16="http://schemas.microsoft.com/office/drawing/2014/main" id="{B81531B4-0F71-4380-BAF4-E77D435E7251}"/>
              </a:ext>
            </a:extLst>
          </p:cNvPr>
          <p:cNvSpPr txBox="1"/>
          <p:nvPr/>
        </p:nvSpPr>
        <p:spPr>
          <a:xfrm>
            <a:off x="986118" y="3164279"/>
            <a:ext cx="3429000" cy="300082"/>
          </a:xfrm>
          <a:prstGeom prst="rect">
            <a:avLst/>
          </a:prstGeom>
          <a:noFill/>
        </p:spPr>
        <p:txBody>
          <a:bodyPr wrap="square">
            <a:spAutoFit/>
          </a:bodyPr>
          <a:lstStyle/>
          <a:p>
            <a:r>
              <a:rPr lang="en-US" sz="1350" dirty="0"/>
              <a:t>Per Protocol Mortality RR 0.5 (.27-77)</a:t>
            </a:r>
          </a:p>
        </p:txBody>
      </p:sp>
      <p:sp>
        <p:nvSpPr>
          <p:cNvPr id="4" name="TextBox 3">
            <a:extLst>
              <a:ext uri="{FF2B5EF4-FFF2-40B4-BE49-F238E27FC236}">
                <a16:creationId xmlns:a16="http://schemas.microsoft.com/office/drawing/2014/main" id="{99A69F0E-EA24-43DC-B278-37374E417A18}"/>
              </a:ext>
            </a:extLst>
          </p:cNvPr>
          <p:cNvSpPr txBox="1"/>
          <p:nvPr/>
        </p:nvSpPr>
        <p:spPr>
          <a:xfrm>
            <a:off x="4593399" y="1156037"/>
            <a:ext cx="449681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Mortality Evaluation</a:t>
            </a:r>
          </a:p>
          <a:p>
            <a:pPr marL="742950" lvl="1" indent="-285750">
              <a:buFont typeface="Arial" panose="020B0604020202020204" pitchFamily="34" charset="0"/>
              <a:buChar char="•"/>
            </a:pPr>
            <a:r>
              <a:rPr lang="en-US" dirty="0"/>
              <a:t>Too short (need 15 years)</a:t>
            </a:r>
          </a:p>
          <a:p>
            <a:pPr marL="742950" lvl="1" indent="-285750">
              <a:buFont typeface="Arial" panose="020B0604020202020204" pitchFamily="34" charset="0"/>
              <a:buChar char="•"/>
            </a:pPr>
            <a:r>
              <a:rPr lang="en-US" dirty="0"/>
              <a:t>Too small (incidence lower than expected)</a:t>
            </a:r>
          </a:p>
          <a:p>
            <a:pPr marL="285750" indent="-285750">
              <a:buFont typeface="Arial" panose="020B0604020202020204" pitchFamily="34" charset="0"/>
              <a:buChar char="•"/>
            </a:pPr>
            <a:r>
              <a:rPr lang="en-US" dirty="0"/>
              <a:t>Incidence Evaluation underestimate</a:t>
            </a:r>
          </a:p>
          <a:p>
            <a:pPr marL="742950" lvl="1" indent="-285750">
              <a:buFont typeface="Arial" panose="020B0604020202020204" pitchFamily="34" charset="0"/>
              <a:buChar char="•"/>
            </a:pPr>
            <a:r>
              <a:rPr lang="en-US" dirty="0"/>
              <a:t>needed to exclude prevalent CAs</a:t>
            </a:r>
          </a:p>
          <a:p>
            <a:pPr marL="285750" indent="-285750">
              <a:buFont typeface="Arial" panose="020B0604020202020204" pitchFamily="34" charset="0"/>
              <a:buChar char="•"/>
            </a:pPr>
            <a:r>
              <a:rPr lang="en-US" dirty="0"/>
              <a:t>Effectiveness, not efficacy</a:t>
            </a:r>
          </a:p>
          <a:p>
            <a:pPr marL="742950" lvl="1" indent="-285750">
              <a:buFont typeface="Arial" panose="020B0604020202020204" pitchFamily="34" charset="0"/>
              <a:buChar char="•"/>
            </a:pPr>
            <a:r>
              <a:rPr lang="en-US" dirty="0"/>
              <a:t>Efficacy main interest to patients</a:t>
            </a:r>
          </a:p>
        </p:txBody>
      </p:sp>
      <p:sp>
        <p:nvSpPr>
          <p:cNvPr id="7" name="TextBox 6">
            <a:extLst>
              <a:ext uri="{FF2B5EF4-FFF2-40B4-BE49-F238E27FC236}">
                <a16:creationId xmlns:a16="http://schemas.microsoft.com/office/drawing/2014/main" id="{5B065FFC-1DB1-432A-BD37-1EB5893CFBF4}"/>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33654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FE8AD-8303-4A3D-95B7-68F03B013446}"/>
              </a:ext>
            </a:extLst>
          </p:cNvPr>
          <p:cNvSpPr>
            <a:spLocks noGrp="1"/>
          </p:cNvSpPr>
          <p:nvPr>
            <p:ph type="title"/>
          </p:nvPr>
        </p:nvSpPr>
        <p:spPr/>
        <p:txBody>
          <a:bodyPr/>
          <a:lstStyle/>
          <a:p>
            <a:r>
              <a:rPr lang="en-US" dirty="0">
                <a:solidFill>
                  <a:srgbClr val="FFFF00"/>
                </a:solidFill>
              </a:rPr>
              <a:t>Extrapolating to a lifetime can be of help</a:t>
            </a:r>
          </a:p>
        </p:txBody>
      </p:sp>
      <p:pic>
        <p:nvPicPr>
          <p:cNvPr id="6" name="Picture 5">
            <a:extLst>
              <a:ext uri="{FF2B5EF4-FFF2-40B4-BE49-F238E27FC236}">
                <a16:creationId xmlns:a16="http://schemas.microsoft.com/office/drawing/2014/main" id="{01B70BE5-5240-47A7-8FC1-8BE96FFF4C22}"/>
              </a:ext>
            </a:extLst>
          </p:cNvPr>
          <p:cNvPicPr>
            <a:picLocks noChangeAspect="1"/>
          </p:cNvPicPr>
          <p:nvPr/>
        </p:nvPicPr>
        <p:blipFill>
          <a:blip r:embed="rId2"/>
          <a:stretch>
            <a:fillRect/>
          </a:stretch>
        </p:blipFill>
        <p:spPr>
          <a:xfrm>
            <a:off x="1481979" y="1956495"/>
            <a:ext cx="5705475" cy="2152650"/>
          </a:xfrm>
          <a:prstGeom prst="rect">
            <a:avLst/>
          </a:prstGeom>
        </p:spPr>
      </p:pic>
      <p:pic>
        <p:nvPicPr>
          <p:cNvPr id="7" name="Picture 6">
            <a:extLst>
              <a:ext uri="{FF2B5EF4-FFF2-40B4-BE49-F238E27FC236}">
                <a16:creationId xmlns:a16="http://schemas.microsoft.com/office/drawing/2014/main" id="{7CC64FB7-2DF1-45AB-848F-85068D4973C7}"/>
              </a:ext>
            </a:extLst>
          </p:cNvPr>
          <p:cNvPicPr>
            <a:picLocks noChangeAspect="1"/>
          </p:cNvPicPr>
          <p:nvPr/>
        </p:nvPicPr>
        <p:blipFill>
          <a:blip r:embed="rId3"/>
          <a:stretch>
            <a:fillRect/>
          </a:stretch>
        </p:blipFill>
        <p:spPr>
          <a:xfrm>
            <a:off x="1582155" y="922140"/>
            <a:ext cx="5605299" cy="4221360"/>
          </a:xfrm>
          <a:prstGeom prst="rect">
            <a:avLst/>
          </a:prstGeom>
        </p:spPr>
      </p:pic>
      <p:sp>
        <p:nvSpPr>
          <p:cNvPr id="5" name="TextBox 4">
            <a:extLst>
              <a:ext uri="{FF2B5EF4-FFF2-40B4-BE49-F238E27FC236}">
                <a16:creationId xmlns:a16="http://schemas.microsoft.com/office/drawing/2014/main" id="{1E27F91C-9CA0-405E-A33F-34DD93695FAD}"/>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277380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FAE2-A58D-4B98-8750-97A8BF5DD39B}"/>
              </a:ext>
            </a:extLst>
          </p:cNvPr>
          <p:cNvSpPr>
            <a:spLocks noGrp="1"/>
          </p:cNvSpPr>
          <p:nvPr>
            <p:ph type="title"/>
          </p:nvPr>
        </p:nvSpPr>
        <p:spPr/>
        <p:txBody>
          <a:bodyPr>
            <a:normAutofit fontScale="90000"/>
          </a:bodyPr>
          <a:lstStyle/>
          <a:p>
            <a:r>
              <a:rPr lang="en-US" dirty="0">
                <a:solidFill>
                  <a:srgbClr val="FFFF00"/>
                </a:solidFill>
              </a:rPr>
              <a:t>Multiple long-term models with best-available data suggest benefit</a:t>
            </a:r>
          </a:p>
        </p:txBody>
      </p:sp>
      <p:pic>
        <p:nvPicPr>
          <p:cNvPr id="4" name="Picture 3">
            <a:extLst>
              <a:ext uri="{FF2B5EF4-FFF2-40B4-BE49-F238E27FC236}">
                <a16:creationId xmlns:a16="http://schemas.microsoft.com/office/drawing/2014/main" id="{C582E482-6454-458A-B737-0DFF36544BF9}"/>
              </a:ext>
            </a:extLst>
          </p:cNvPr>
          <p:cNvPicPr>
            <a:picLocks noChangeAspect="1"/>
          </p:cNvPicPr>
          <p:nvPr/>
        </p:nvPicPr>
        <p:blipFill>
          <a:blip r:embed="rId2"/>
          <a:stretch>
            <a:fillRect/>
          </a:stretch>
        </p:blipFill>
        <p:spPr>
          <a:xfrm>
            <a:off x="1832162" y="1026904"/>
            <a:ext cx="5859556" cy="1371881"/>
          </a:xfrm>
          <a:prstGeom prst="rect">
            <a:avLst/>
          </a:prstGeom>
        </p:spPr>
      </p:pic>
      <p:sp>
        <p:nvSpPr>
          <p:cNvPr id="5" name="TextBox 4">
            <a:extLst>
              <a:ext uri="{FF2B5EF4-FFF2-40B4-BE49-F238E27FC236}">
                <a16:creationId xmlns:a16="http://schemas.microsoft.com/office/drawing/2014/main" id="{D9F7DFC2-CEE2-4EA9-9959-2D8A275F6F43}"/>
              </a:ext>
            </a:extLst>
          </p:cNvPr>
          <p:cNvSpPr txBox="1"/>
          <p:nvPr/>
        </p:nvSpPr>
        <p:spPr>
          <a:xfrm>
            <a:off x="4013946" y="2651893"/>
            <a:ext cx="4777068" cy="1754326"/>
          </a:xfrm>
          <a:prstGeom prst="rect">
            <a:avLst/>
          </a:prstGeom>
          <a:noFill/>
        </p:spPr>
        <p:txBody>
          <a:bodyPr wrap="square" rtlCol="0">
            <a:spAutoFit/>
          </a:bodyPr>
          <a:lstStyle/>
          <a:p>
            <a:r>
              <a:rPr lang="en-US" dirty="0"/>
              <a:t>“Multiple cost-effectiveness analyses of colorectal cancer (CRC) screening performed around the world under a wide range of assumptions suggest that all CRC screening modalities are highly cost-effective”</a:t>
            </a:r>
          </a:p>
        </p:txBody>
      </p:sp>
      <p:sp>
        <p:nvSpPr>
          <p:cNvPr id="3" name="Oval 2">
            <a:extLst>
              <a:ext uri="{FF2B5EF4-FFF2-40B4-BE49-F238E27FC236}">
                <a16:creationId xmlns:a16="http://schemas.microsoft.com/office/drawing/2014/main" id="{C3A838FB-45AF-47DA-995B-309E6A14ACA1}"/>
              </a:ext>
            </a:extLst>
          </p:cNvPr>
          <p:cNvSpPr/>
          <p:nvPr/>
        </p:nvSpPr>
        <p:spPr>
          <a:xfrm>
            <a:off x="1687606" y="1741394"/>
            <a:ext cx="1647265" cy="65279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4D467C0-E571-47C8-BF1B-2950205423E2}"/>
              </a:ext>
            </a:extLst>
          </p:cNvPr>
          <p:cNvSpPr/>
          <p:nvPr/>
        </p:nvSpPr>
        <p:spPr>
          <a:xfrm>
            <a:off x="3556748" y="3213848"/>
            <a:ext cx="5345206" cy="1499346"/>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E543A15-20E9-4D30-9419-149B1D363D63}"/>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18565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F18D9-6F1C-4CC9-8EBE-51C9240F6B2D}"/>
              </a:ext>
            </a:extLst>
          </p:cNvPr>
          <p:cNvSpPr>
            <a:spLocks noGrp="1"/>
          </p:cNvSpPr>
          <p:nvPr>
            <p:ph type="title"/>
          </p:nvPr>
        </p:nvSpPr>
        <p:spPr>
          <a:xfrm>
            <a:off x="1140619" y="40666"/>
            <a:ext cx="6746081" cy="742950"/>
          </a:xfrm>
        </p:spPr>
        <p:txBody>
          <a:bodyPr/>
          <a:lstStyle/>
          <a:p>
            <a:r>
              <a:rPr lang="en-US" sz="2100" dirty="0">
                <a:solidFill>
                  <a:srgbClr val="FFFF00"/>
                </a:solidFill>
              </a:rPr>
              <a:t>Increased CRC Screening Associated With Marked Reductions in CRC Incidence, Mortality &amp; Disparities</a:t>
            </a:r>
          </a:p>
        </p:txBody>
      </p:sp>
      <p:sp>
        <p:nvSpPr>
          <p:cNvPr id="4" name="Slide Number Placeholder 3">
            <a:extLst>
              <a:ext uri="{FF2B5EF4-FFF2-40B4-BE49-F238E27FC236}">
                <a16:creationId xmlns:a16="http://schemas.microsoft.com/office/drawing/2014/main" id="{FEF44F86-8CDA-4237-A8F8-F4526FEC4AB0}"/>
              </a:ext>
            </a:extLst>
          </p:cNvPr>
          <p:cNvSpPr>
            <a:spLocks noGrp="1"/>
          </p:cNvSpPr>
          <p:nvPr>
            <p:ph type="sldNum" sz="quarter" idx="10"/>
          </p:nvPr>
        </p:nvSpPr>
        <p:spPr>
          <a:xfrm>
            <a:off x="4362450" y="1027113"/>
            <a:ext cx="457200" cy="441325"/>
          </a:xfrm>
          <a:prstGeom prst="rect">
            <a:avLst/>
          </a:prstGeom>
        </p:spPr>
        <p:txBody>
          <a:bodyPr vert="horz" lIns="45720" rIns="45720" anchor="ctr">
            <a:normAutofit/>
          </a:bodyPr>
          <a:lstStyle>
            <a:defPPr>
              <a:defRPr lang="en-US"/>
            </a:defPPr>
            <a:lvl1pPr algn="ctr" rtl="0" eaLnBrk="1" fontAlgn="base" latinLnBrk="0" hangingPunct="1">
              <a:spcBef>
                <a:spcPct val="0"/>
              </a:spcBef>
              <a:spcAft>
                <a:spcPct val="0"/>
              </a:spcAft>
              <a:defRPr kumimoji="0" sz="1600" kern="1200">
                <a:solidFill>
                  <a:schemeClr val="bg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08DAA611-6820-44C1-B576-33FA3A6952CF}" type="slidenum">
              <a:rPr lang="en-US" smtClean="0"/>
              <a:pPr>
                <a:defRPr/>
              </a:pPr>
              <a:t>13</a:t>
            </a:fld>
            <a:endParaRPr lang="en-US" dirty="0"/>
          </a:p>
        </p:txBody>
      </p:sp>
      <p:sp>
        <p:nvSpPr>
          <p:cNvPr id="7" name="TextBox 6">
            <a:extLst>
              <a:ext uri="{FF2B5EF4-FFF2-40B4-BE49-F238E27FC236}">
                <a16:creationId xmlns:a16="http://schemas.microsoft.com/office/drawing/2014/main" id="{5014AADA-7477-4A4E-8B10-B810A31180D4}"/>
              </a:ext>
            </a:extLst>
          </p:cNvPr>
          <p:cNvSpPr txBox="1"/>
          <p:nvPr/>
        </p:nvSpPr>
        <p:spPr>
          <a:xfrm>
            <a:off x="5200650" y="4575716"/>
            <a:ext cx="2686050" cy="276999"/>
          </a:xfrm>
          <a:prstGeom prst="rect">
            <a:avLst/>
          </a:prstGeom>
          <a:noFill/>
        </p:spPr>
        <p:txBody>
          <a:bodyPr wrap="square" rtlCol="0">
            <a:spAutoFit/>
          </a:bodyPr>
          <a:lstStyle/>
          <a:p>
            <a:r>
              <a:rPr lang="en-US" sz="1200" dirty="0"/>
              <a:t>Doubeni &amp; Corley, NEJM 2022</a:t>
            </a:r>
          </a:p>
        </p:txBody>
      </p:sp>
      <p:pic>
        <p:nvPicPr>
          <p:cNvPr id="5" name="Picture 4">
            <a:extLst>
              <a:ext uri="{FF2B5EF4-FFF2-40B4-BE49-F238E27FC236}">
                <a16:creationId xmlns:a16="http://schemas.microsoft.com/office/drawing/2014/main" id="{0045DF3A-F82E-4992-B0F5-62ADB573EB79}"/>
              </a:ext>
            </a:extLst>
          </p:cNvPr>
          <p:cNvPicPr>
            <a:picLocks noChangeAspect="1"/>
          </p:cNvPicPr>
          <p:nvPr/>
        </p:nvPicPr>
        <p:blipFill>
          <a:blip r:embed="rId2"/>
          <a:stretch>
            <a:fillRect/>
          </a:stretch>
        </p:blipFill>
        <p:spPr>
          <a:xfrm>
            <a:off x="1143000" y="1459523"/>
            <a:ext cx="6776680" cy="2198077"/>
          </a:xfrm>
          <a:prstGeom prst="rect">
            <a:avLst/>
          </a:prstGeom>
        </p:spPr>
      </p:pic>
      <p:sp>
        <p:nvSpPr>
          <p:cNvPr id="6" name="TextBox 5">
            <a:extLst>
              <a:ext uri="{FF2B5EF4-FFF2-40B4-BE49-F238E27FC236}">
                <a16:creationId xmlns:a16="http://schemas.microsoft.com/office/drawing/2014/main" id="{CD507B99-BE7B-4831-A417-8FAD445E0FC6}"/>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330696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8B17-DE3E-42A9-A7F5-A31D52D63929}"/>
              </a:ext>
            </a:extLst>
          </p:cNvPr>
          <p:cNvSpPr>
            <a:spLocks noGrp="1"/>
          </p:cNvSpPr>
          <p:nvPr>
            <p:ph type="title"/>
          </p:nvPr>
        </p:nvSpPr>
        <p:spPr>
          <a:xfrm>
            <a:off x="457200" y="290697"/>
            <a:ext cx="8229600" cy="652796"/>
          </a:xfrm>
        </p:spPr>
        <p:txBody>
          <a:bodyPr>
            <a:normAutofit fontScale="90000"/>
          </a:bodyPr>
          <a:lstStyle/>
          <a:p>
            <a:r>
              <a:rPr lang="en-US" sz="3200" dirty="0">
                <a:solidFill>
                  <a:srgbClr val="000000"/>
                </a:solidFill>
                <a:effectLst/>
                <a:latin typeface="Calibri" panose="020F0502020204030204" pitchFamily="34" charset="0"/>
                <a:ea typeface="Times New Roman" panose="02020603050405020304" pitchFamily="18" charset="0"/>
              </a:rPr>
              <a:t>The quest for maximal ADR: Saving lives</a:t>
            </a:r>
            <a:br>
              <a:rPr lang="en-US" sz="3200" dirty="0">
                <a:solidFill>
                  <a:srgbClr val="000000"/>
                </a:solidFill>
                <a:effectLst/>
                <a:latin typeface="Calibri" panose="020F0502020204030204" pitchFamily="34" charset="0"/>
                <a:ea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9364B88E-62BA-43DC-81E0-E4BB378E250D}"/>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2591038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dirty="0">
                <a:solidFill>
                  <a:srgbClr val="FFFF00"/>
                </a:solidFill>
              </a:rPr>
              <a:t>Decreased risk of cancer death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410126"/>
              </p:ext>
            </p:extLst>
          </p:nvPr>
        </p:nvGraphicFramePr>
        <p:xfrm>
          <a:off x="0" y="1095934"/>
          <a:ext cx="9144000" cy="381224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789142" y="4926767"/>
            <a:ext cx="1354858" cy="253916"/>
          </a:xfrm>
          <a:prstGeom prst="rect">
            <a:avLst/>
          </a:prstGeom>
          <a:noFill/>
        </p:spPr>
        <p:txBody>
          <a:bodyPr wrap="none" rtlCol="0">
            <a:spAutoFit/>
          </a:bodyPr>
          <a:lstStyle/>
          <a:p>
            <a:r>
              <a:rPr lang="en-US" sz="1050" dirty="0"/>
              <a:t>Corley, NEJM 2014</a:t>
            </a:r>
          </a:p>
        </p:txBody>
      </p:sp>
      <p:pic>
        <p:nvPicPr>
          <p:cNvPr id="7" name="Picture 6">
            <a:extLst>
              <a:ext uri="{FF2B5EF4-FFF2-40B4-BE49-F238E27FC236}">
                <a16:creationId xmlns:a16="http://schemas.microsoft.com/office/drawing/2014/main" id="{634D66FC-9128-408C-8BF4-1978A5C920F2}"/>
              </a:ext>
            </a:extLst>
          </p:cNvPr>
          <p:cNvPicPr>
            <a:picLocks noChangeAspect="1"/>
          </p:cNvPicPr>
          <p:nvPr/>
        </p:nvPicPr>
        <p:blipFill>
          <a:blip r:embed="rId3"/>
          <a:stretch>
            <a:fillRect/>
          </a:stretch>
        </p:blipFill>
        <p:spPr>
          <a:xfrm>
            <a:off x="6733054" y="282403"/>
            <a:ext cx="2363881" cy="2539798"/>
          </a:xfrm>
          <a:prstGeom prst="rect">
            <a:avLst/>
          </a:prstGeom>
        </p:spPr>
      </p:pic>
      <p:sp>
        <p:nvSpPr>
          <p:cNvPr id="8" name="Oval 7">
            <a:extLst>
              <a:ext uri="{FF2B5EF4-FFF2-40B4-BE49-F238E27FC236}">
                <a16:creationId xmlns:a16="http://schemas.microsoft.com/office/drawing/2014/main" id="{EDCDE9CF-B121-4DA2-94FC-164A61D65B85}"/>
              </a:ext>
            </a:extLst>
          </p:cNvPr>
          <p:cNvSpPr/>
          <p:nvPr/>
        </p:nvSpPr>
        <p:spPr>
          <a:xfrm>
            <a:off x="6817659" y="2367200"/>
            <a:ext cx="1822076" cy="634854"/>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17C71DE-B4D0-48DD-9695-F4B3DF16D542}"/>
              </a:ext>
            </a:extLst>
          </p:cNvPr>
          <p:cNvSpPr txBox="1"/>
          <p:nvPr/>
        </p:nvSpPr>
        <p:spPr>
          <a:xfrm>
            <a:off x="8448607" y="-72858"/>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327323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69A8-A3F4-4447-A811-8345DDB83B74}"/>
              </a:ext>
            </a:extLst>
          </p:cNvPr>
          <p:cNvSpPr>
            <a:spLocks noGrp="1"/>
          </p:cNvSpPr>
          <p:nvPr>
            <p:ph type="title"/>
          </p:nvPr>
        </p:nvSpPr>
        <p:spPr>
          <a:xfrm>
            <a:off x="579274" y="199659"/>
            <a:ext cx="7566352" cy="441326"/>
          </a:xfrm>
        </p:spPr>
        <p:txBody>
          <a:bodyPr>
            <a:normAutofit fontScale="90000"/>
          </a:bodyPr>
          <a:lstStyle/>
          <a:p>
            <a:r>
              <a:rPr lang="en-US" dirty="0">
                <a:solidFill>
                  <a:srgbClr val="FFFF00"/>
                </a:solidFill>
              </a:rPr>
              <a:t>There is strong association of post-polyp risk by physician ADR, especially at lower ADRs</a:t>
            </a:r>
          </a:p>
        </p:txBody>
      </p:sp>
      <p:pic>
        <p:nvPicPr>
          <p:cNvPr id="6" name="Content Placeholder 5">
            <a:extLst>
              <a:ext uri="{FF2B5EF4-FFF2-40B4-BE49-F238E27FC236}">
                <a16:creationId xmlns:a16="http://schemas.microsoft.com/office/drawing/2014/main" id="{45581EB1-E89A-4807-BD45-1E69D5E75C63}"/>
              </a:ext>
            </a:extLst>
          </p:cNvPr>
          <p:cNvPicPr>
            <a:picLocks noGrp="1" noChangeAspect="1"/>
          </p:cNvPicPr>
          <p:nvPr>
            <p:ph sz="quarter" idx="1"/>
          </p:nvPr>
        </p:nvPicPr>
        <p:blipFill>
          <a:blip r:embed="rId2"/>
          <a:stretch>
            <a:fillRect/>
          </a:stretch>
        </p:blipFill>
        <p:spPr>
          <a:xfrm>
            <a:off x="1369219" y="1275384"/>
            <a:ext cx="6378179" cy="3168995"/>
          </a:xfrm>
        </p:spPr>
      </p:pic>
      <p:sp>
        <p:nvSpPr>
          <p:cNvPr id="3" name="TextBox 2">
            <a:extLst>
              <a:ext uri="{FF2B5EF4-FFF2-40B4-BE49-F238E27FC236}">
                <a16:creationId xmlns:a16="http://schemas.microsoft.com/office/drawing/2014/main" id="{8952B32D-A387-45DE-95F5-648B5998BC08}"/>
              </a:ext>
            </a:extLst>
          </p:cNvPr>
          <p:cNvSpPr txBox="1"/>
          <p:nvPr/>
        </p:nvSpPr>
        <p:spPr>
          <a:xfrm>
            <a:off x="2114550" y="1485901"/>
            <a:ext cx="2733505" cy="1131079"/>
          </a:xfrm>
          <a:prstGeom prst="rect">
            <a:avLst/>
          </a:prstGeom>
          <a:noFill/>
        </p:spPr>
        <p:txBody>
          <a:bodyPr wrap="none" rtlCol="0">
            <a:spAutoFit/>
          </a:bodyPr>
          <a:lstStyle/>
          <a:p>
            <a:r>
              <a:rPr lang="en-US" sz="1350" dirty="0"/>
              <a:t>852K colos, 2.4 mill py</a:t>
            </a:r>
          </a:p>
          <a:p>
            <a:r>
              <a:rPr lang="en-US" sz="1350" dirty="0"/>
              <a:t>Median f/up 3.25 yrs</a:t>
            </a:r>
          </a:p>
          <a:p>
            <a:r>
              <a:rPr lang="en-US" sz="1350" dirty="0"/>
              <a:t>619 CRC, 36 deaths</a:t>
            </a:r>
          </a:p>
          <a:p>
            <a:r>
              <a:rPr lang="en-US" sz="1350" dirty="0"/>
              <a:t>Per 1% ADR, 3% incid, 5% death</a:t>
            </a:r>
          </a:p>
          <a:p>
            <a:endParaRPr lang="en-US" sz="1350" dirty="0"/>
          </a:p>
        </p:txBody>
      </p:sp>
      <p:pic>
        <p:nvPicPr>
          <p:cNvPr id="8" name="Content Placeholder 5">
            <a:extLst>
              <a:ext uri="{FF2B5EF4-FFF2-40B4-BE49-F238E27FC236}">
                <a16:creationId xmlns:a16="http://schemas.microsoft.com/office/drawing/2014/main" id="{FA445C17-83C3-4AEA-9547-03144C0111CB}"/>
              </a:ext>
            </a:extLst>
          </p:cNvPr>
          <p:cNvPicPr>
            <a:picLocks noChangeAspect="1"/>
          </p:cNvPicPr>
          <p:nvPr/>
        </p:nvPicPr>
        <p:blipFill>
          <a:blip r:embed="rId2"/>
          <a:stretch>
            <a:fillRect/>
          </a:stretch>
        </p:blipFill>
        <p:spPr bwMode="auto">
          <a:xfrm>
            <a:off x="1359586" y="1311400"/>
            <a:ext cx="6378179" cy="3168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0719389-0546-4E7C-BEDD-FCC1F3C5BEE8}"/>
              </a:ext>
            </a:extLst>
          </p:cNvPr>
          <p:cNvSpPr txBox="1"/>
          <p:nvPr/>
        </p:nvSpPr>
        <p:spPr>
          <a:xfrm>
            <a:off x="5076718" y="4515949"/>
            <a:ext cx="2848857" cy="300082"/>
          </a:xfrm>
          <a:prstGeom prst="rect">
            <a:avLst/>
          </a:prstGeom>
          <a:noFill/>
        </p:spPr>
        <p:txBody>
          <a:bodyPr wrap="none" rtlCol="0">
            <a:spAutoFit/>
          </a:bodyPr>
          <a:lstStyle/>
          <a:p>
            <a:r>
              <a:rPr lang="en-US" sz="1350" dirty="0"/>
              <a:t>JAMA, PROSPR consortium, 2022</a:t>
            </a:r>
          </a:p>
        </p:txBody>
      </p:sp>
      <p:sp>
        <p:nvSpPr>
          <p:cNvPr id="10" name="TextBox 9">
            <a:extLst>
              <a:ext uri="{FF2B5EF4-FFF2-40B4-BE49-F238E27FC236}">
                <a16:creationId xmlns:a16="http://schemas.microsoft.com/office/drawing/2014/main" id="{70DE8A81-7D9A-4C55-8B6B-8D999F59BACE}"/>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2194405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3A1F09-E6A6-4BA8-A2FD-A9DF7774CBE5}"/>
              </a:ext>
            </a:extLst>
          </p:cNvPr>
          <p:cNvSpPr>
            <a:spLocks noGrp="1"/>
          </p:cNvSpPr>
          <p:nvPr>
            <p:ph type="sldNum" sz="quarter" idx="12"/>
          </p:nvPr>
        </p:nvSpPr>
        <p:spPr>
          <a:xfrm>
            <a:off x="6057900" y="4767263"/>
            <a:ext cx="16002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A6C8538-262A-463C-B519-ED38729C05FC}" type="slidenum">
              <a:rPr lang="en-US" smtClean="0">
                <a:solidFill>
                  <a:prstClr val="white">
                    <a:shade val="50000"/>
                  </a:prstClr>
                </a:solidFill>
              </a:rPr>
              <a:pPr/>
              <a:t>17</a:t>
            </a:fld>
            <a:endParaRPr lang="en-US" dirty="0"/>
          </a:p>
        </p:txBody>
      </p:sp>
      <p:sp>
        <p:nvSpPr>
          <p:cNvPr id="3" name="Footer Placeholder 2">
            <a:extLst>
              <a:ext uri="{FF2B5EF4-FFF2-40B4-BE49-F238E27FC236}">
                <a16:creationId xmlns:a16="http://schemas.microsoft.com/office/drawing/2014/main" id="{D7955DB8-EE5B-4469-BA94-BAE90CFC8FDC}"/>
              </a:ext>
            </a:extLst>
          </p:cNvPr>
          <p:cNvSpPr>
            <a:spLocks noGrp="1"/>
          </p:cNvSpPr>
          <p:nvPr>
            <p:ph type="ftr" sz="quarter" idx="11"/>
          </p:nvPr>
        </p:nvSpPr>
        <p:spPr>
          <a:xfrm>
            <a:off x="3486150" y="4767263"/>
            <a:ext cx="2171700" cy="273844"/>
          </a:xfrm>
          <a:prstGeom prst="rect">
            <a:avLst/>
          </a:prstGeom>
        </p:spPr>
        <p:txBody>
          <a:bodyPr vert="horz" lIns="68580" tIns="34290" rIns="68580" bIns="34290"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p:txBody>
      </p:sp>
      <p:sp>
        <p:nvSpPr>
          <p:cNvPr id="4" name="Title 3">
            <a:extLst>
              <a:ext uri="{FF2B5EF4-FFF2-40B4-BE49-F238E27FC236}">
                <a16:creationId xmlns:a16="http://schemas.microsoft.com/office/drawing/2014/main" id="{3D5E8AD2-110A-4308-A38F-120C1180821B}"/>
              </a:ext>
            </a:extLst>
          </p:cNvPr>
          <p:cNvSpPr>
            <a:spLocks noGrp="1"/>
          </p:cNvSpPr>
          <p:nvPr>
            <p:ph type="title"/>
          </p:nvPr>
        </p:nvSpPr>
        <p:spPr>
          <a:xfrm>
            <a:off x="1276623" y="148162"/>
            <a:ext cx="6505945" cy="611774"/>
          </a:xfrm>
        </p:spPr>
        <p:txBody>
          <a:bodyPr>
            <a:noAutofit/>
          </a:bodyPr>
          <a:lstStyle/>
          <a:p>
            <a:r>
              <a:rPr lang="en-US" sz="1800" dirty="0">
                <a:solidFill>
                  <a:srgbClr val="FFFF00"/>
                </a:solidFill>
              </a:rPr>
              <a:t>Question:  Can a colonoscopy quality feedback plus a regional training decrease variation and improve patient outcomes?</a:t>
            </a:r>
          </a:p>
        </p:txBody>
      </p:sp>
      <p:sp>
        <p:nvSpPr>
          <p:cNvPr id="6" name="Content Placeholder 5">
            <a:extLst>
              <a:ext uri="{FF2B5EF4-FFF2-40B4-BE49-F238E27FC236}">
                <a16:creationId xmlns:a16="http://schemas.microsoft.com/office/drawing/2014/main" id="{FCB355CA-E553-40BB-808F-D078A59D7C7B}"/>
              </a:ext>
            </a:extLst>
          </p:cNvPr>
          <p:cNvSpPr>
            <a:spLocks noGrp="1"/>
          </p:cNvSpPr>
          <p:nvPr>
            <p:ph sz="half" idx="2"/>
          </p:nvPr>
        </p:nvSpPr>
        <p:spPr>
          <a:xfrm>
            <a:off x="5657850" y="1555826"/>
            <a:ext cx="3378574" cy="2801021"/>
          </a:xfrm>
        </p:spPr>
        <p:txBody>
          <a:bodyPr>
            <a:normAutofit lnSpcReduction="10000"/>
          </a:bodyPr>
          <a:lstStyle/>
          <a:p>
            <a:pPr marL="160735" indent="-160735"/>
            <a:r>
              <a:rPr lang="en-US" sz="1125" b="1" dirty="0"/>
              <a:t>30 minute, free interactive, online </a:t>
            </a:r>
          </a:p>
          <a:p>
            <a:pPr marL="560785" lvl="1" indent="-160735"/>
            <a:r>
              <a:rPr lang="en-US" sz="725" b="1" dirty="0"/>
              <a:t>www.kp.org/DARE</a:t>
            </a:r>
          </a:p>
          <a:p>
            <a:pPr marL="160735" indent="-160735"/>
            <a:r>
              <a:rPr lang="en-US" sz="1125" b="1" dirty="0"/>
              <a:t>Improved adenoma detection 25% to 40%</a:t>
            </a:r>
          </a:p>
          <a:p>
            <a:pPr marL="160735" indent="-160735"/>
            <a:r>
              <a:rPr lang="en-US" sz="1125" b="1" u="sng" dirty="0"/>
              <a:t>Prompt 3.13% increase average </a:t>
            </a:r>
            <a:r>
              <a:rPr lang="en-US" sz="1125" dirty="0"/>
              <a:t>(95% CI 1.3-4.9)</a:t>
            </a:r>
          </a:p>
          <a:p>
            <a:pPr marL="560785" lvl="1" indent="-160735"/>
            <a:r>
              <a:rPr lang="en-US" sz="900" dirty="0"/>
              <a:t>Higher for lower detectors - 5% increase</a:t>
            </a:r>
          </a:p>
          <a:p>
            <a:pPr marL="160735" indent="-160735"/>
            <a:r>
              <a:rPr lang="en-US" sz="1125" b="1" u="sng" dirty="0"/>
              <a:t>Decreased variation</a:t>
            </a:r>
          </a:p>
          <a:p>
            <a:pPr marL="160735" indent="-160735"/>
            <a:r>
              <a:rPr lang="en-US" sz="1125" b="1" dirty="0"/>
              <a:t>High value decrease CRC morbidity/cost</a:t>
            </a:r>
            <a:endParaRPr lang="en-US" sz="1125" dirty="0"/>
          </a:p>
          <a:p>
            <a:pPr marL="315040" lvl="1" indent="-160735">
              <a:buFont typeface="Arial" panose="020B0604020202020204" pitchFamily="34" charset="0"/>
              <a:buChar char="•"/>
            </a:pPr>
            <a:r>
              <a:rPr lang="en-US" sz="1125" b="1" dirty="0"/>
              <a:t>Overall &gt;50% fewer post-colo CRC</a:t>
            </a:r>
          </a:p>
          <a:p>
            <a:pPr marL="315040" lvl="1" indent="-160735">
              <a:buFont typeface="Arial" panose="020B0604020202020204" pitchFamily="34" charset="0"/>
              <a:buChar char="•"/>
            </a:pPr>
            <a:r>
              <a:rPr lang="en-US" sz="1125" b="1" dirty="0"/>
              <a:t>Likely &gt;100 cancer fewer/3 yrs, &gt;$10 million</a:t>
            </a:r>
            <a:endParaRPr lang="en-US" sz="1125" dirty="0"/>
          </a:p>
          <a:p>
            <a:pPr marL="160735" indent="-160735"/>
            <a:r>
              <a:rPr lang="en-US" sz="1125" b="1" dirty="0"/>
              <a:t>ADR increase of ≥10% vs. &lt;1% was associated with a 55% reduced relative risk of PCCRC (HR: 0.45, 95%CI: 0.24-0.82)</a:t>
            </a:r>
          </a:p>
          <a:p>
            <a:pPr marL="560785" lvl="1" indent="-160735"/>
            <a:r>
              <a:rPr lang="en-US" sz="725" b="1" dirty="0"/>
              <a:t>Not associated with starting ADR*</a:t>
            </a:r>
          </a:p>
        </p:txBody>
      </p:sp>
      <p:sp>
        <p:nvSpPr>
          <p:cNvPr id="16" name="TextBox 15">
            <a:extLst>
              <a:ext uri="{FF2B5EF4-FFF2-40B4-BE49-F238E27FC236}">
                <a16:creationId xmlns:a16="http://schemas.microsoft.com/office/drawing/2014/main" id="{F6286516-3D90-40F9-BA29-93D2DCC04DE2}"/>
              </a:ext>
            </a:extLst>
          </p:cNvPr>
          <p:cNvSpPr txBox="1"/>
          <p:nvPr/>
        </p:nvSpPr>
        <p:spPr>
          <a:xfrm>
            <a:off x="6300081" y="4899051"/>
            <a:ext cx="4131897" cy="243002"/>
          </a:xfrm>
          <a:prstGeom prst="rect">
            <a:avLst/>
          </a:prstGeom>
          <a:noFill/>
        </p:spPr>
        <p:txBody>
          <a:bodyPr wrap="square" lIns="0" tIns="0" rIns="0" bIns="0" rtlCol="0">
            <a:noAutofit/>
          </a:bodyPr>
          <a:lstStyle/>
          <a:p>
            <a:r>
              <a:rPr lang="en-US" sz="788" dirty="0"/>
              <a:t>Corley, Lee, Jensen, Gastro 2023</a:t>
            </a:r>
          </a:p>
        </p:txBody>
      </p:sp>
      <p:pic>
        <p:nvPicPr>
          <p:cNvPr id="8" name="Picture 7">
            <a:extLst>
              <a:ext uri="{FF2B5EF4-FFF2-40B4-BE49-F238E27FC236}">
                <a16:creationId xmlns:a16="http://schemas.microsoft.com/office/drawing/2014/main" id="{AB36509D-ED72-4DCC-A33F-3E9C618980C7}"/>
              </a:ext>
            </a:extLst>
          </p:cNvPr>
          <p:cNvPicPr>
            <a:picLocks noChangeAspect="1"/>
          </p:cNvPicPr>
          <p:nvPr/>
        </p:nvPicPr>
        <p:blipFill>
          <a:blip r:embed="rId3"/>
          <a:stretch>
            <a:fillRect/>
          </a:stretch>
        </p:blipFill>
        <p:spPr>
          <a:xfrm>
            <a:off x="-112059" y="1042988"/>
            <a:ext cx="5334000" cy="3724275"/>
          </a:xfrm>
          <a:prstGeom prst="rect">
            <a:avLst/>
          </a:prstGeom>
        </p:spPr>
      </p:pic>
      <p:sp>
        <p:nvSpPr>
          <p:cNvPr id="9" name="TextBox 8">
            <a:extLst>
              <a:ext uri="{FF2B5EF4-FFF2-40B4-BE49-F238E27FC236}">
                <a16:creationId xmlns:a16="http://schemas.microsoft.com/office/drawing/2014/main" id="{1B0DB955-D131-4162-A051-E751B4A87909}"/>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16670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500"/>
                                        <p:tgtEl>
                                          <p:spTgt spid="6">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89187" y="0"/>
            <a:ext cx="7365626" cy="857250"/>
          </a:xfrm>
        </p:spPr>
        <p:txBody>
          <a:bodyPr>
            <a:normAutofit fontScale="90000"/>
          </a:bodyPr>
          <a:lstStyle/>
          <a:p>
            <a:r>
              <a:rPr lang="en-US" altLang="en-US" dirty="0">
                <a:solidFill>
                  <a:srgbClr val="FFFF00"/>
                </a:solidFill>
              </a:rPr>
              <a:t>Modeling a lifetime:</a:t>
            </a:r>
            <a:br>
              <a:rPr lang="en-US" altLang="en-US" dirty="0">
                <a:solidFill>
                  <a:srgbClr val="FFFF00"/>
                </a:solidFill>
              </a:rPr>
            </a:br>
            <a:r>
              <a:rPr lang="en-US" altLang="en-US" dirty="0">
                <a:solidFill>
                  <a:srgbClr val="FFFF00"/>
                </a:solidFill>
              </a:rPr>
              <a:t>Higher ADRs/Quality has a big impact</a:t>
            </a:r>
          </a:p>
        </p:txBody>
      </p:sp>
      <p:pic>
        <p:nvPicPr>
          <p:cNvPr id="17411"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143000" y="1257300"/>
            <a:ext cx="6858000" cy="2800350"/>
          </a:xfrm>
        </p:spPr>
      </p:pic>
      <p:sp>
        <p:nvSpPr>
          <p:cNvPr id="4" name="TextBox 3"/>
          <p:cNvSpPr txBox="1"/>
          <p:nvPr/>
        </p:nvSpPr>
        <p:spPr>
          <a:xfrm>
            <a:off x="6457950" y="4514850"/>
            <a:ext cx="1443024" cy="253916"/>
          </a:xfrm>
          <a:prstGeom prst="rect">
            <a:avLst/>
          </a:prstGeom>
          <a:noFill/>
        </p:spPr>
        <p:txBody>
          <a:bodyPr wrap="none" rtlCol="0">
            <a:spAutoFit/>
          </a:bodyPr>
          <a:lstStyle/>
          <a:p>
            <a:r>
              <a:rPr lang="en-US" sz="1050" dirty="0"/>
              <a:t>Meester, JAMA 2015</a:t>
            </a:r>
          </a:p>
        </p:txBody>
      </p:sp>
      <p:sp>
        <p:nvSpPr>
          <p:cNvPr id="5" name="TextBox 4">
            <a:extLst>
              <a:ext uri="{FF2B5EF4-FFF2-40B4-BE49-F238E27FC236}">
                <a16:creationId xmlns:a16="http://schemas.microsoft.com/office/drawing/2014/main" id="{43DC63FD-0625-4153-BCBA-B6D2E34CBB72}"/>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2194781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43753" y="0"/>
            <a:ext cx="7748868" cy="775656"/>
          </a:xfrm>
        </p:spPr>
        <p:txBody>
          <a:bodyPr>
            <a:normAutofit fontScale="90000"/>
          </a:bodyPr>
          <a:lstStyle/>
          <a:p>
            <a:r>
              <a:rPr lang="en-US" altLang="en-US" dirty="0">
                <a:solidFill>
                  <a:srgbClr val="FFFF00"/>
                </a:solidFill>
              </a:rPr>
              <a:t>Increasing ADR increases number of exams, but not as many as we might think</a:t>
            </a:r>
          </a:p>
        </p:txBody>
      </p:sp>
      <p:pic>
        <p:nvPicPr>
          <p:cNvPr id="18435"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20271" y="1062318"/>
            <a:ext cx="7590863" cy="3442447"/>
          </a:xfrm>
        </p:spPr>
      </p:pic>
      <p:sp>
        <p:nvSpPr>
          <p:cNvPr id="4" name="TextBox 3"/>
          <p:cNvSpPr txBox="1"/>
          <p:nvPr/>
        </p:nvSpPr>
        <p:spPr>
          <a:xfrm>
            <a:off x="6448139" y="4776401"/>
            <a:ext cx="1443024" cy="253916"/>
          </a:xfrm>
          <a:prstGeom prst="rect">
            <a:avLst/>
          </a:prstGeom>
          <a:noFill/>
        </p:spPr>
        <p:txBody>
          <a:bodyPr wrap="none" rtlCol="0">
            <a:spAutoFit/>
          </a:bodyPr>
          <a:lstStyle/>
          <a:p>
            <a:r>
              <a:rPr lang="en-US" sz="1050" dirty="0"/>
              <a:t>Meester, JAMA 2015</a:t>
            </a:r>
          </a:p>
        </p:txBody>
      </p:sp>
      <p:sp>
        <p:nvSpPr>
          <p:cNvPr id="5" name="TextBox 4">
            <a:extLst>
              <a:ext uri="{FF2B5EF4-FFF2-40B4-BE49-F238E27FC236}">
                <a16:creationId xmlns:a16="http://schemas.microsoft.com/office/drawing/2014/main" id="{C6C0F09C-291A-4EDE-8B6D-580E68211AA3}"/>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120816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Colorectal Cancer</a:t>
            </a:r>
          </a:p>
        </p:txBody>
      </p:sp>
      <p:sp>
        <p:nvSpPr>
          <p:cNvPr id="3" name="Subtitle 2"/>
          <p:cNvSpPr>
            <a:spLocks noGrp="1"/>
          </p:cNvSpPr>
          <p:nvPr>
            <p:ph type="subTitle" idx="1"/>
          </p:nvPr>
        </p:nvSpPr>
        <p:spPr>
          <a:xfrm>
            <a:off x="188259" y="2914649"/>
            <a:ext cx="8868335" cy="1381685"/>
          </a:xfrm>
        </p:spPr>
        <p:txBody>
          <a:bodyPr/>
          <a:lstStyle/>
          <a:p>
            <a:pPr marR="0" lvl="0">
              <a:spcBef>
                <a:spcPts val="0"/>
              </a:spcBef>
              <a:spcAft>
                <a:spcPts val="0"/>
              </a:spcAft>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NordICC at 10 years: Screening Colonoscopy is Dead! Long-live Screening Colonoscopy!</a:t>
            </a:r>
          </a:p>
          <a:p>
            <a:pPr>
              <a:spcBef>
                <a:spcPts val="0"/>
              </a:spcBef>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The quest for maximal ADR: Saving lives or overdiagnosis?</a:t>
            </a:r>
          </a:p>
          <a:p>
            <a:pPr>
              <a:spcBef>
                <a:spcPts val="0"/>
              </a:spcBef>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Artificial Intelligence and Colonoscopy Quality: Problem </a:t>
            </a:r>
            <a:r>
              <a:rPr lang="en-US" sz="1800" dirty="0">
                <a:solidFill>
                  <a:srgbClr val="000000"/>
                </a:solidFill>
                <a:latin typeface="Calibri" panose="020F0502020204030204" pitchFamily="34" charset="0"/>
                <a:ea typeface="Times New Roman" panose="02020603050405020304" pitchFamily="18" charset="0"/>
              </a:rPr>
              <a:t>solved (not solved)</a:t>
            </a:r>
            <a:endParaRPr lang="en-US" sz="1800" dirty="0">
              <a:solidFill>
                <a:srgbClr val="000000"/>
              </a:solidFill>
              <a:effectLst/>
              <a:latin typeface="Calibri" panose="020F0502020204030204" pitchFamily="34" charset="0"/>
              <a:ea typeface="Calibri" panose="020F0502020204030204" pitchFamily="34" charset="0"/>
            </a:endParaRPr>
          </a:p>
          <a:p>
            <a:pPr marL="342900" indent="-342900">
              <a:spcBef>
                <a:spcPts val="0"/>
              </a:spcBef>
              <a:buFont typeface="+mj-lt"/>
              <a:buAutoNum type="arabicPeriod"/>
              <a:tabLst>
                <a:tab pos="457200" algn="l"/>
              </a:tabLst>
            </a:pPr>
            <a:endParaRPr lang="en-US" sz="1800" dirty="0">
              <a:solidFill>
                <a:srgbClr val="000000"/>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endParaRPr>
          </a:p>
          <a:p>
            <a:pPr marR="0" lvl="0">
              <a:spcBef>
                <a:spcPts val="0"/>
              </a:spcBef>
              <a:spcAft>
                <a:spcPts val="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Douglas Corley, MD, PhD</a:t>
            </a:r>
          </a:p>
          <a:p>
            <a:pPr marR="0" lvl="0">
              <a:spcBef>
                <a:spcPts val="0"/>
              </a:spcBef>
              <a:spcAft>
                <a:spcPts val="0"/>
              </a:spcAft>
              <a:tabLst>
                <a:tab pos="457200" algn="l"/>
              </a:tabLst>
            </a:pPr>
            <a:r>
              <a:rPr lang="en-US" sz="1400" dirty="0">
                <a:solidFill>
                  <a:srgbClr val="000000"/>
                </a:solidFill>
                <a:latin typeface="Calibri" panose="020F0502020204030204" pitchFamily="34" charset="0"/>
                <a:ea typeface="Calibri" panose="020F0502020204030204" pitchFamily="34" charset="0"/>
              </a:rPr>
              <a:t>Kaiser Permanente, San Francisco Medical Center</a:t>
            </a:r>
          </a:p>
          <a:p>
            <a:pPr marR="0" lvl="0">
              <a:spcBef>
                <a:spcPts val="0"/>
              </a:spcBef>
              <a:spcAft>
                <a:spcPts val="0"/>
              </a:spcAft>
              <a:tabLst>
                <a:tab pos="457200" algn="l"/>
              </a:tabLst>
            </a:pPr>
            <a:r>
              <a:rPr lang="en-US" sz="1400" dirty="0">
                <a:solidFill>
                  <a:srgbClr val="000000"/>
                </a:solidFill>
                <a:effectLst/>
                <a:latin typeface="Calibri" panose="020F0502020204030204" pitchFamily="34" charset="0"/>
                <a:ea typeface="Calibri" panose="020F0502020204030204" pitchFamily="34" charset="0"/>
              </a:rPr>
              <a:t>Dir</a:t>
            </a:r>
            <a:r>
              <a:rPr lang="en-US" sz="1400" dirty="0">
                <a:solidFill>
                  <a:srgbClr val="000000"/>
                </a:solidFill>
                <a:latin typeface="Calibri" panose="020F0502020204030204" pitchFamily="34" charset="0"/>
                <a:ea typeface="Calibri" panose="020F0502020204030204" pitchFamily="34" charset="0"/>
              </a:rPr>
              <a:t>ector of Delivery Science &amp; Applied Research, The Permanente Medical Group</a:t>
            </a:r>
            <a:endParaRPr lang="en-US"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415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28675" y="-132789"/>
            <a:ext cx="8848165" cy="1200150"/>
          </a:xfrm>
        </p:spPr>
        <p:txBody>
          <a:bodyPr>
            <a:normAutofit/>
          </a:bodyPr>
          <a:lstStyle/>
          <a:p>
            <a:r>
              <a:rPr lang="en-US" altLang="en-US" sz="2800" dirty="0">
                <a:solidFill>
                  <a:srgbClr val="FFFF00"/>
                </a:solidFill>
              </a:rPr>
              <a:t>Overall increasing ADR is likely win:win:win for incidence, mortality, cost with minimal effort</a:t>
            </a:r>
          </a:p>
        </p:txBody>
      </p:sp>
      <p:pic>
        <p:nvPicPr>
          <p:cNvPr id="19459"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28675" y="1695241"/>
            <a:ext cx="7486650" cy="3210485"/>
          </a:xfrm>
        </p:spPr>
      </p:pic>
      <p:sp>
        <p:nvSpPr>
          <p:cNvPr id="4" name="TextBox 3"/>
          <p:cNvSpPr txBox="1"/>
          <p:nvPr/>
        </p:nvSpPr>
        <p:spPr>
          <a:xfrm>
            <a:off x="7759227" y="4905726"/>
            <a:ext cx="1443024" cy="253916"/>
          </a:xfrm>
          <a:prstGeom prst="rect">
            <a:avLst/>
          </a:prstGeom>
          <a:noFill/>
        </p:spPr>
        <p:txBody>
          <a:bodyPr wrap="none" rtlCol="0">
            <a:spAutoFit/>
          </a:bodyPr>
          <a:lstStyle/>
          <a:p>
            <a:r>
              <a:rPr lang="en-US" sz="1050" dirty="0"/>
              <a:t>Meester, JAMA 2015</a:t>
            </a:r>
          </a:p>
        </p:txBody>
      </p:sp>
      <p:sp>
        <p:nvSpPr>
          <p:cNvPr id="5" name="TextBox 4">
            <a:extLst>
              <a:ext uri="{FF2B5EF4-FFF2-40B4-BE49-F238E27FC236}">
                <a16:creationId xmlns:a16="http://schemas.microsoft.com/office/drawing/2014/main" id="{B1FCA4DD-828B-4CF4-9341-A311955BD520}"/>
              </a:ext>
            </a:extLst>
          </p:cNvPr>
          <p:cNvSpPr txBox="1"/>
          <p:nvPr/>
        </p:nvSpPr>
        <p:spPr>
          <a:xfrm>
            <a:off x="8448607" y="22803"/>
            <a:ext cx="810653" cy="369332"/>
          </a:xfrm>
          <a:prstGeom prst="rect">
            <a:avLst/>
          </a:prstGeom>
          <a:noFill/>
        </p:spPr>
        <p:txBody>
          <a:bodyPr wrap="square" rtlCol="0">
            <a:spAutoFit/>
          </a:bodyPr>
          <a:lstStyle/>
          <a:p>
            <a:r>
              <a:rPr lang="en-US" dirty="0"/>
              <a:t>Part 2</a:t>
            </a:r>
          </a:p>
        </p:txBody>
      </p:sp>
    </p:spTree>
    <p:extLst>
      <p:ext uri="{BB962C8B-B14F-4D97-AF65-F5344CB8AC3E}">
        <p14:creationId xmlns:p14="http://schemas.microsoft.com/office/powerpoint/2010/main" val="382425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9941-A5E7-4170-9C04-3285E9F70C7E}"/>
              </a:ext>
            </a:extLst>
          </p:cNvPr>
          <p:cNvSpPr>
            <a:spLocks noGrp="1"/>
          </p:cNvSpPr>
          <p:nvPr>
            <p:ph type="title"/>
          </p:nvPr>
        </p:nvSpPr>
        <p:spPr>
          <a:xfrm>
            <a:off x="578224" y="290697"/>
            <a:ext cx="8229600" cy="652796"/>
          </a:xfrm>
        </p:spPr>
        <p:txBody>
          <a:bodyPr>
            <a:normAutofit fontScale="90000"/>
          </a:bodyPr>
          <a:lstStyle/>
          <a:p>
            <a:r>
              <a:rPr lang="en-US" sz="3200" dirty="0">
                <a:solidFill>
                  <a:srgbClr val="FFFF00"/>
                </a:solidFill>
                <a:effectLst/>
                <a:latin typeface="Calibri" panose="020F0502020204030204" pitchFamily="34" charset="0"/>
                <a:ea typeface="Times New Roman" panose="02020603050405020304" pitchFamily="18" charset="0"/>
              </a:rPr>
              <a:t>Artificial Intelligence and Colonoscopy Quality: Problem *</a:t>
            </a:r>
            <a:r>
              <a:rPr lang="en-US" sz="3200" dirty="0">
                <a:solidFill>
                  <a:srgbClr val="FFFF00"/>
                </a:solidFill>
                <a:latin typeface="Calibri" panose="020F0502020204030204" pitchFamily="34" charset="0"/>
                <a:ea typeface="Times New Roman" panose="02020603050405020304" pitchFamily="18" charset="0"/>
              </a:rPr>
              <a:t>not* solved</a:t>
            </a:r>
            <a:br>
              <a:rPr lang="en-US" sz="3200" dirty="0">
                <a:solidFill>
                  <a:srgbClr val="FFFF00"/>
                </a:solidFill>
                <a:effectLst/>
                <a:latin typeface="Calibri" panose="020F0502020204030204" pitchFamily="34" charset="0"/>
                <a:ea typeface="Calibri" panose="020F0502020204030204" pitchFamily="34" charset="0"/>
              </a:rPr>
            </a:br>
            <a:endParaRPr lang="en-US" dirty="0">
              <a:solidFill>
                <a:srgbClr val="FFFF00"/>
              </a:solidFill>
            </a:endParaRPr>
          </a:p>
        </p:txBody>
      </p:sp>
      <p:sp>
        <p:nvSpPr>
          <p:cNvPr id="3" name="Content Placeholder 2">
            <a:extLst>
              <a:ext uri="{FF2B5EF4-FFF2-40B4-BE49-F238E27FC236}">
                <a16:creationId xmlns:a16="http://schemas.microsoft.com/office/drawing/2014/main" id="{F923F93C-13FA-4A33-A7EB-A32399C60FF2}"/>
              </a:ext>
            </a:extLst>
          </p:cNvPr>
          <p:cNvSpPr>
            <a:spLocks noGrp="1"/>
          </p:cNvSpPr>
          <p:nvPr>
            <p:ph idx="1"/>
          </p:nvPr>
        </p:nvSpPr>
        <p:spPr/>
        <p:txBody>
          <a:bodyPr/>
          <a:lstStyle/>
          <a:p>
            <a:r>
              <a:rPr lang="en-US" dirty="0"/>
              <a:t>Beware unexpected consequences</a:t>
            </a:r>
          </a:p>
        </p:txBody>
      </p:sp>
      <p:sp>
        <p:nvSpPr>
          <p:cNvPr id="4" name="TextBox 3">
            <a:extLst>
              <a:ext uri="{FF2B5EF4-FFF2-40B4-BE49-F238E27FC236}">
                <a16:creationId xmlns:a16="http://schemas.microsoft.com/office/drawing/2014/main" id="{DAA6259A-837F-4850-8056-09C76D6FC147}"/>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3462557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57FB-0272-4F90-92A9-3510991FD9AB}"/>
              </a:ext>
            </a:extLst>
          </p:cNvPr>
          <p:cNvSpPr>
            <a:spLocks noGrp="1"/>
          </p:cNvSpPr>
          <p:nvPr>
            <p:ph type="title"/>
          </p:nvPr>
        </p:nvSpPr>
        <p:spPr>
          <a:xfrm>
            <a:off x="457200" y="387610"/>
            <a:ext cx="8229600" cy="652796"/>
          </a:xfrm>
        </p:spPr>
        <p:txBody>
          <a:bodyPr>
            <a:normAutofit fontScale="90000"/>
          </a:bodyPr>
          <a:lstStyle/>
          <a:p>
            <a:r>
              <a:rPr lang="en-US" dirty="0">
                <a:solidFill>
                  <a:srgbClr val="FFFF00"/>
                </a:solidFill>
              </a:rPr>
              <a:t>More is better vs. unexpected consequences</a:t>
            </a:r>
            <a:br>
              <a:rPr lang="en-US" dirty="0">
                <a:solidFill>
                  <a:srgbClr val="FFFF00"/>
                </a:solidFill>
              </a:rPr>
            </a:br>
            <a:endParaRPr lang="en-US" dirty="0">
              <a:solidFill>
                <a:srgbClr val="FFFF00"/>
              </a:solidFill>
            </a:endParaRPr>
          </a:p>
        </p:txBody>
      </p:sp>
      <p:pic>
        <p:nvPicPr>
          <p:cNvPr id="5" name="Picture 4">
            <a:extLst>
              <a:ext uri="{FF2B5EF4-FFF2-40B4-BE49-F238E27FC236}">
                <a16:creationId xmlns:a16="http://schemas.microsoft.com/office/drawing/2014/main" id="{980E4C99-2F6C-4DB4-90E3-67A58350864D}"/>
              </a:ext>
            </a:extLst>
          </p:cNvPr>
          <p:cNvPicPr>
            <a:picLocks noChangeAspect="1"/>
          </p:cNvPicPr>
          <p:nvPr/>
        </p:nvPicPr>
        <p:blipFill>
          <a:blip r:embed="rId2"/>
          <a:stretch>
            <a:fillRect/>
          </a:stretch>
        </p:blipFill>
        <p:spPr>
          <a:xfrm>
            <a:off x="1185862" y="1581149"/>
            <a:ext cx="6667500" cy="1247775"/>
          </a:xfrm>
          <a:prstGeom prst="rect">
            <a:avLst/>
          </a:prstGeom>
        </p:spPr>
      </p:pic>
      <p:pic>
        <p:nvPicPr>
          <p:cNvPr id="9" name="Picture 8">
            <a:extLst>
              <a:ext uri="{FF2B5EF4-FFF2-40B4-BE49-F238E27FC236}">
                <a16:creationId xmlns:a16="http://schemas.microsoft.com/office/drawing/2014/main" id="{DC77CCEC-5D7E-4547-93C0-3752599BE872}"/>
              </a:ext>
            </a:extLst>
          </p:cNvPr>
          <p:cNvPicPr>
            <a:picLocks noChangeAspect="1"/>
          </p:cNvPicPr>
          <p:nvPr/>
        </p:nvPicPr>
        <p:blipFill>
          <a:blip r:embed="rId3"/>
          <a:stretch>
            <a:fillRect/>
          </a:stretch>
        </p:blipFill>
        <p:spPr>
          <a:xfrm>
            <a:off x="1238249" y="2830885"/>
            <a:ext cx="6562725" cy="733425"/>
          </a:xfrm>
          <a:prstGeom prst="rect">
            <a:avLst/>
          </a:prstGeom>
        </p:spPr>
      </p:pic>
      <p:sp>
        <p:nvSpPr>
          <p:cNvPr id="6" name="TextBox 5">
            <a:extLst>
              <a:ext uri="{FF2B5EF4-FFF2-40B4-BE49-F238E27FC236}">
                <a16:creationId xmlns:a16="http://schemas.microsoft.com/office/drawing/2014/main" id="{86DFD9B5-68F8-45E5-A9A1-13B21D9F45E0}"/>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77725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6DBF-BF9E-4D63-90D8-05F39B1D0A97}"/>
              </a:ext>
            </a:extLst>
          </p:cNvPr>
          <p:cNvSpPr>
            <a:spLocks noGrp="1"/>
          </p:cNvSpPr>
          <p:nvPr>
            <p:ph type="title"/>
          </p:nvPr>
        </p:nvSpPr>
        <p:spPr/>
        <p:txBody>
          <a:bodyPr>
            <a:normAutofit fontScale="90000"/>
          </a:bodyPr>
          <a:lstStyle/>
          <a:p>
            <a:r>
              <a:rPr lang="en-US" dirty="0">
                <a:solidFill>
                  <a:srgbClr val="FFFF00"/>
                </a:solidFill>
              </a:rPr>
              <a:t>Invitation to screening had adverse effect on other behaviors</a:t>
            </a:r>
          </a:p>
        </p:txBody>
      </p:sp>
      <p:pic>
        <p:nvPicPr>
          <p:cNvPr id="5" name="Picture 4">
            <a:extLst>
              <a:ext uri="{FF2B5EF4-FFF2-40B4-BE49-F238E27FC236}">
                <a16:creationId xmlns:a16="http://schemas.microsoft.com/office/drawing/2014/main" id="{FE625E22-4EDB-4EBA-A1B4-0FDA1546954B}"/>
              </a:ext>
            </a:extLst>
          </p:cNvPr>
          <p:cNvPicPr>
            <a:picLocks noChangeAspect="1"/>
          </p:cNvPicPr>
          <p:nvPr/>
        </p:nvPicPr>
        <p:blipFill>
          <a:blip r:embed="rId3"/>
          <a:stretch>
            <a:fillRect/>
          </a:stretch>
        </p:blipFill>
        <p:spPr>
          <a:xfrm>
            <a:off x="343719" y="1067232"/>
            <a:ext cx="4920804" cy="3946936"/>
          </a:xfrm>
          <a:prstGeom prst="rect">
            <a:avLst/>
          </a:prstGeom>
        </p:spPr>
      </p:pic>
      <p:sp>
        <p:nvSpPr>
          <p:cNvPr id="6" name="TextBox 5">
            <a:extLst>
              <a:ext uri="{FF2B5EF4-FFF2-40B4-BE49-F238E27FC236}">
                <a16:creationId xmlns:a16="http://schemas.microsoft.com/office/drawing/2014/main" id="{8B2D607F-0D9F-4839-AC43-410D0A8FFA3F}"/>
              </a:ext>
            </a:extLst>
          </p:cNvPr>
          <p:cNvSpPr txBox="1"/>
          <p:nvPr/>
        </p:nvSpPr>
        <p:spPr>
          <a:xfrm>
            <a:off x="5378824" y="1250576"/>
            <a:ext cx="3709221" cy="1754326"/>
          </a:xfrm>
          <a:prstGeom prst="rect">
            <a:avLst/>
          </a:prstGeom>
          <a:noFill/>
        </p:spPr>
        <p:txBody>
          <a:bodyPr wrap="none" rtlCol="0">
            <a:spAutoFit/>
          </a:bodyPr>
          <a:lstStyle/>
          <a:p>
            <a:r>
              <a:rPr lang="en-US" dirty="0"/>
              <a:t>At 3 years:</a:t>
            </a:r>
          </a:p>
          <a:p>
            <a:pPr marL="285750" indent="-285750">
              <a:buFont typeface="Arial" panose="020B0604020202020204" pitchFamily="34" charset="0"/>
              <a:buChar char="•"/>
            </a:pPr>
            <a:r>
              <a:rPr lang="en-US" dirty="0"/>
              <a:t>More weight gain</a:t>
            </a:r>
          </a:p>
          <a:p>
            <a:pPr marL="285750" indent="-285750">
              <a:buFont typeface="Arial" panose="020B0604020202020204" pitchFamily="34" charset="0"/>
              <a:buChar char="•"/>
            </a:pPr>
            <a:r>
              <a:rPr lang="en-US" dirty="0"/>
              <a:t>Less smoking cessation</a:t>
            </a:r>
          </a:p>
          <a:p>
            <a:pPr marL="285750" indent="-285750">
              <a:buFont typeface="Arial" panose="020B0604020202020204" pitchFamily="34" charset="0"/>
              <a:buChar char="•"/>
            </a:pPr>
            <a:r>
              <a:rPr lang="en-US" dirty="0"/>
              <a:t>Poorer exercise habits</a:t>
            </a:r>
          </a:p>
          <a:p>
            <a:pPr marL="285750" indent="-285750">
              <a:buFont typeface="Arial" panose="020B0604020202020204" pitchFamily="34" charset="0"/>
              <a:buChar char="•"/>
            </a:pPr>
            <a:r>
              <a:rPr lang="en-US" dirty="0"/>
              <a:t>Lower increase in good diet</a:t>
            </a:r>
          </a:p>
          <a:p>
            <a:pPr marL="285750" indent="-285750">
              <a:buFont typeface="Arial" panose="020B0604020202020204" pitchFamily="34" charset="0"/>
              <a:buChar char="•"/>
            </a:pPr>
            <a:r>
              <a:rPr lang="en-US" dirty="0"/>
              <a:t>Difference persisted at 11 years</a:t>
            </a:r>
          </a:p>
        </p:txBody>
      </p:sp>
      <p:sp>
        <p:nvSpPr>
          <p:cNvPr id="7" name="TextBox 6">
            <a:extLst>
              <a:ext uri="{FF2B5EF4-FFF2-40B4-BE49-F238E27FC236}">
                <a16:creationId xmlns:a16="http://schemas.microsoft.com/office/drawing/2014/main" id="{B4971E46-B991-47A2-AEC1-E767488C406A}"/>
              </a:ext>
            </a:extLst>
          </p:cNvPr>
          <p:cNvSpPr txBox="1"/>
          <p:nvPr/>
        </p:nvSpPr>
        <p:spPr>
          <a:xfrm>
            <a:off x="6582335" y="4457263"/>
            <a:ext cx="2634054" cy="646331"/>
          </a:xfrm>
          <a:prstGeom prst="rect">
            <a:avLst/>
          </a:prstGeom>
          <a:noFill/>
        </p:spPr>
        <p:txBody>
          <a:bodyPr wrap="none" rtlCol="0">
            <a:spAutoFit/>
          </a:bodyPr>
          <a:lstStyle/>
          <a:p>
            <a:r>
              <a:rPr lang="en-US" dirty="0"/>
              <a:t>Berstad, Gut, 2015 and </a:t>
            </a:r>
          </a:p>
          <a:p>
            <a:r>
              <a:rPr lang="en-US" dirty="0"/>
              <a:t>Larsen CGH 2007 and </a:t>
            </a:r>
          </a:p>
        </p:txBody>
      </p:sp>
      <p:sp>
        <p:nvSpPr>
          <p:cNvPr id="8" name="TextBox 7">
            <a:extLst>
              <a:ext uri="{FF2B5EF4-FFF2-40B4-BE49-F238E27FC236}">
                <a16:creationId xmlns:a16="http://schemas.microsoft.com/office/drawing/2014/main" id="{70EF44F5-D46A-460C-8FB8-16430935BE57}"/>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2575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E6C0-7C8B-4D91-9D65-D5241D5FDC22}"/>
              </a:ext>
            </a:extLst>
          </p:cNvPr>
          <p:cNvSpPr>
            <a:spLocks noGrp="1"/>
          </p:cNvSpPr>
          <p:nvPr>
            <p:ph type="title"/>
          </p:nvPr>
        </p:nvSpPr>
        <p:spPr/>
        <p:txBody>
          <a:bodyPr>
            <a:normAutofit fontScale="90000"/>
          </a:bodyPr>
          <a:lstStyle/>
          <a:p>
            <a:r>
              <a:rPr lang="en-US" dirty="0">
                <a:solidFill>
                  <a:srgbClr val="FFFF00"/>
                </a:solidFill>
              </a:rPr>
              <a:t>Does this apply to AI? Imagine 400 people getting a colonoscopy </a:t>
            </a:r>
          </a:p>
        </p:txBody>
      </p:sp>
      <p:sp>
        <p:nvSpPr>
          <p:cNvPr id="3" name="Content Placeholder 2">
            <a:extLst>
              <a:ext uri="{FF2B5EF4-FFF2-40B4-BE49-F238E27FC236}">
                <a16:creationId xmlns:a16="http://schemas.microsoft.com/office/drawing/2014/main" id="{620B5443-D563-4549-94AE-D0B32A0462A0}"/>
              </a:ext>
            </a:extLst>
          </p:cNvPr>
          <p:cNvSpPr>
            <a:spLocks noGrp="1"/>
          </p:cNvSpPr>
          <p:nvPr>
            <p:ph idx="1"/>
          </p:nvPr>
        </p:nvSpPr>
        <p:spPr>
          <a:xfrm>
            <a:off x="161365" y="904308"/>
            <a:ext cx="8229600" cy="776574"/>
          </a:xfrm>
        </p:spPr>
        <p:txBody>
          <a:bodyPr/>
          <a:lstStyle/>
          <a:p>
            <a:pPr marL="0" indent="0">
              <a:buNone/>
            </a:pPr>
            <a:r>
              <a:rPr lang="en-US" sz="2000" dirty="0"/>
              <a:t>Adenoma detection has two parts – here an “extra” 25 people have an adenoma detected by AI and an “extra” 50 by endoscopist</a:t>
            </a:r>
          </a:p>
          <a:p>
            <a:pPr marL="0" indent="0">
              <a:buNone/>
            </a:pPr>
            <a:endParaRPr lang="en-US" sz="2000" dirty="0"/>
          </a:p>
          <a:p>
            <a:pPr marL="0" indent="0">
              <a:buNone/>
            </a:pPr>
            <a:r>
              <a:rPr lang="en-US" sz="2000" dirty="0"/>
              <a:t>Total is 200/400</a:t>
            </a:r>
          </a:p>
          <a:p>
            <a:pPr marL="0" indent="0">
              <a:buNone/>
            </a:pPr>
            <a:r>
              <a:rPr lang="en-US" sz="2000" dirty="0"/>
              <a:t>ADR is 50%</a:t>
            </a:r>
          </a:p>
        </p:txBody>
      </p:sp>
      <p:graphicFrame>
        <p:nvGraphicFramePr>
          <p:cNvPr id="4" name="Diagram 3">
            <a:extLst>
              <a:ext uri="{FF2B5EF4-FFF2-40B4-BE49-F238E27FC236}">
                <a16:creationId xmlns:a16="http://schemas.microsoft.com/office/drawing/2014/main" id="{4B75A031-7577-4645-AF66-BCD3DDB572DC}"/>
              </a:ext>
            </a:extLst>
          </p:cNvPr>
          <p:cNvGraphicFramePr/>
          <p:nvPr>
            <p:extLst>
              <p:ext uri="{D42A27DB-BD31-4B8C-83A1-F6EECF244321}">
                <p14:modId xmlns:p14="http://schemas.microsoft.com/office/powerpoint/2010/main" val="132592429"/>
              </p:ext>
            </p:extLst>
          </p:nvPr>
        </p:nvGraphicFramePr>
        <p:xfrm>
          <a:off x="2558893" y="1943098"/>
          <a:ext cx="4715965" cy="3200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C8A26F-533E-4D80-87B3-B7A77CE7A6E9}"/>
              </a:ext>
            </a:extLst>
          </p:cNvPr>
          <p:cNvSpPr txBox="1"/>
          <p:nvPr/>
        </p:nvSpPr>
        <p:spPr>
          <a:xfrm>
            <a:off x="4068198" y="2710480"/>
            <a:ext cx="569387" cy="369332"/>
          </a:xfrm>
          <a:prstGeom prst="rect">
            <a:avLst/>
          </a:prstGeom>
          <a:noFill/>
        </p:spPr>
        <p:txBody>
          <a:bodyPr wrap="none" rtlCol="0">
            <a:spAutoFit/>
          </a:bodyPr>
          <a:lstStyle/>
          <a:p>
            <a:r>
              <a:rPr lang="en-US" dirty="0"/>
              <a:t>125</a:t>
            </a:r>
          </a:p>
        </p:txBody>
      </p:sp>
      <p:sp>
        <p:nvSpPr>
          <p:cNvPr id="6" name="TextBox 5">
            <a:extLst>
              <a:ext uri="{FF2B5EF4-FFF2-40B4-BE49-F238E27FC236}">
                <a16:creationId xmlns:a16="http://schemas.microsoft.com/office/drawing/2014/main" id="{DDFC7A4B-B2E2-42B8-A8D2-7DF092EDF5B4}"/>
              </a:ext>
            </a:extLst>
          </p:cNvPr>
          <p:cNvSpPr txBox="1"/>
          <p:nvPr/>
        </p:nvSpPr>
        <p:spPr>
          <a:xfrm>
            <a:off x="3013326" y="2525814"/>
            <a:ext cx="441146" cy="369332"/>
          </a:xfrm>
          <a:prstGeom prst="rect">
            <a:avLst/>
          </a:prstGeom>
          <a:noFill/>
        </p:spPr>
        <p:txBody>
          <a:bodyPr wrap="none" rtlCol="0">
            <a:spAutoFit/>
          </a:bodyPr>
          <a:lstStyle/>
          <a:p>
            <a:r>
              <a:rPr lang="en-US" dirty="0"/>
              <a:t>50</a:t>
            </a:r>
          </a:p>
        </p:txBody>
      </p:sp>
      <p:sp>
        <p:nvSpPr>
          <p:cNvPr id="7" name="TextBox 6">
            <a:extLst>
              <a:ext uri="{FF2B5EF4-FFF2-40B4-BE49-F238E27FC236}">
                <a16:creationId xmlns:a16="http://schemas.microsoft.com/office/drawing/2014/main" id="{9F42DF69-A282-40F2-A777-71CEE1A9E012}"/>
              </a:ext>
            </a:extLst>
          </p:cNvPr>
          <p:cNvSpPr txBox="1"/>
          <p:nvPr/>
        </p:nvSpPr>
        <p:spPr>
          <a:xfrm>
            <a:off x="5144092" y="2614529"/>
            <a:ext cx="441146" cy="369332"/>
          </a:xfrm>
          <a:prstGeom prst="rect">
            <a:avLst/>
          </a:prstGeom>
          <a:noFill/>
        </p:spPr>
        <p:txBody>
          <a:bodyPr wrap="none" rtlCol="0">
            <a:spAutoFit/>
          </a:bodyPr>
          <a:lstStyle/>
          <a:p>
            <a:r>
              <a:rPr lang="en-US" dirty="0"/>
              <a:t>25</a:t>
            </a:r>
          </a:p>
        </p:txBody>
      </p:sp>
      <p:sp>
        <p:nvSpPr>
          <p:cNvPr id="8" name="TextBox 7">
            <a:extLst>
              <a:ext uri="{FF2B5EF4-FFF2-40B4-BE49-F238E27FC236}">
                <a16:creationId xmlns:a16="http://schemas.microsoft.com/office/drawing/2014/main" id="{6249AB81-DCA8-4DA4-AC46-C1B782F36BDB}"/>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12212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2C108C1-4311-40A0-A288-F5EE60F50961}"/>
                                            </p:graphicEl>
                                          </p:spTgt>
                                        </p:tgtEl>
                                        <p:attrNameLst>
                                          <p:attrName>style.visibility</p:attrName>
                                        </p:attrNameLst>
                                      </p:cBhvr>
                                      <p:to>
                                        <p:strVal val="visible"/>
                                      </p:to>
                                    </p:set>
                                    <p:animEffect transition="in" filter="fade">
                                      <p:cBhvr>
                                        <p:cTn id="7" dur="500"/>
                                        <p:tgtEl>
                                          <p:spTgt spid="4">
                                            <p:graphicEl>
                                              <a:dgm id="{72C108C1-4311-40A0-A288-F5EE60F509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078CBCB-F2D6-46E9-8FA1-D554C04946F3}"/>
                                            </p:graphicEl>
                                          </p:spTgt>
                                        </p:tgtEl>
                                        <p:attrNameLst>
                                          <p:attrName>style.visibility</p:attrName>
                                        </p:attrNameLst>
                                      </p:cBhvr>
                                      <p:to>
                                        <p:strVal val="visible"/>
                                      </p:to>
                                    </p:set>
                                    <p:animEffect transition="in" filter="fade">
                                      <p:cBhvr>
                                        <p:cTn id="12" dur="500"/>
                                        <p:tgtEl>
                                          <p:spTgt spid="4">
                                            <p:graphicEl>
                                              <a:dgm id="{6078CBCB-F2D6-46E9-8FA1-D554C04946F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E6C0-7C8B-4D91-9D65-D5241D5FDC22}"/>
              </a:ext>
            </a:extLst>
          </p:cNvPr>
          <p:cNvSpPr>
            <a:spLocks noGrp="1"/>
          </p:cNvSpPr>
          <p:nvPr>
            <p:ph type="title"/>
          </p:nvPr>
        </p:nvSpPr>
        <p:spPr/>
        <p:txBody>
          <a:bodyPr>
            <a:normAutofit fontScale="90000"/>
          </a:bodyPr>
          <a:lstStyle/>
          <a:p>
            <a:r>
              <a:rPr lang="en-US" dirty="0">
                <a:solidFill>
                  <a:srgbClr val="FFFF00"/>
                </a:solidFill>
              </a:rPr>
              <a:t>Does this apply to AI?  What if AI made the endoscopist less attentive for their component?</a:t>
            </a:r>
          </a:p>
        </p:txBody>
      </p:sp>
      <p:sp>
        <p:nvSpPr>
          <p:cNvPr id="3" name="Content Placeholder 2">
            <a:extLst>
              <a:ext uri="{FF2B5EF4-FFF2-40B4-BE49-F238E27FC236}">
                <a16:creationId xmlns:a16="http://schemas.microsoft.com/office/drawing/2014/main" id="{620B5443-D563-4549-94AE-D0B32A0462A0}"/>
              </a:ext>
            </a:extLst>
          </p:cNvPr>
          <p:cNvSpPr>
            <a:spLocks noGrp="1"/>
          </p:cNvSpPr>
          <p:nvPr>
            <p:ph idx="1"/>
          </p:nvPr>
        </p:nvSpPr>
        <p:spPr>
          <a:xfrm>
            <a:off x="161365" y="1125608"/>
            <a:ext cx="8229600" cy="925771"/>
          </a:xfrm>
        </p:spPr>
        <p:txBody>
          <a:bodyPr/>
          <a:lstStyle/>
          <a:p>
            <a:pPr marL="0" indent="0">
              <a:buNone/>
            </a:pPr>
            <a:r>
              <a:rPr lang="en-US" sz="2000" dirty="0"/>
              <a:t>Here an “extra” 75 people have an adenoma detected by AI and an “extra” 25 by endoscopist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Total is 150/400</a:t>
            </a:r>
          </a:p>
          <a:p>
            <a:pPr marL="0" indent="0">
              <a:buNone/>
            </a:pPr>
            <a:r>
              <a:rPr lang="en-US" sz="2000" dirty="0"/>
              <a:t>ADR is 37.5%</a:t>
            </a:r>
          </a:p>
          <a:p>
            <a:pPr marL="0" indent="0">
              <a:buNone/>
            </a:pPr>
            <a:r>
              <a:rPr lang="en-US" sz="2000" dirty="0"/>
              <a:t>Even lower if visualization techniques deteriorate and impact AI</a:t>
            </a:r>
          </a:p>
        </p:txBody>
      </p:sp>
      <p:graphicFrame>
        <p:nvGraphicFramePr>
          <p:cNvPr id="4" name="Diagram 3">
            <a:extLst>
              <a:ext uri="{FF2B5EF4-FFF2-40B4-BE49-F238E27FC236}">
                <a16:creationId xmlns:a16="http://schemas.microsoft.com/office/drawing/2014/main" id="{4B75A031-7577-4645-AF66-BCD3DDB572DC}"/>
              </a:ext>
            </a:extLst>
          </p:cNvPr>
          <p:cNvGraphicFramePr/>
          <p:nvPr>
            <p:extLst>
              <p:ext uri="{D42A27DB-BD31-4B8C-83A1-F6EECF244321}">
                <p14:modId xmlns:p14="http://schemas.microsoft.com/office/powerpoint/2010/main" val="213459681"/>
              </p:ext>
            </p:extLst>
          </p:nvPr>
        </p:nvGraphicFramePr>
        <p:xfrm>
          <a:off x="3202360" y="1555341"/>
          <a:ext cx="4715965" cy="3200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12C8A26F-533E-4D80-87B3-B7A77CE7A6E9}"/>
              </a:ext>
            </a:extLst>
          </p:cNvPr>
          <p:cNvSpPr txBox="1"/>
          <p:nvPr/>
        </p:nvSpPr>
        <p:spPr>
          <a:xfrm>
            <a:off x="4523660" y="2614067"/>
            <a:ext cx="441146" cy="369332"/>
          </a:xfrm>
          <a:prstGeom prst="rect">
            <a:avLst/>
          </a:prstGeom>
          <a:noFill/>
        </p:spPr>
        <p:txBody>
          <a:bodyPr wrap="none" rtlCol="0">
            <a:spAutoFit/>
          </a:bodyPr>
          <a:lstStyle/>
          <a:p>
            <a:r>
              <a:rPr lang="en-US" dirty="0"/>
              <a:t>75</a:t>
            </a:r>
          </a:p>
        </p:txBody>
      </p:sp>
      <p:sp>
        <p:nvSpPr>
          <p:cNvPr id="6" name="TextBox 5">
            <a:extLst>
              <a:ext uri="{FF2B5EF4-FFF2-40B4-BE49-F238E27FC236}">
                <a16:creationId xmlns:a16="http://schemas.microsoft.com/office/drawing/2014/main" id="{DDFC7A4B-B2E2-42B8-A8D2-7DF092EDF5B4}"/>
              </a:ext>
            </a:extLst>
          </p:cNvPr>
          <p:cNvSpPr txBox="1"/>
          <p:nvPr/>
        </p:nvSpPr>
        <p:spPr>
          <a:xfrm>
            <a:off x="3611118" y="2722790"/>
            <a:ext cx="441146" cy="369332"/>
          </a:xfrm>
          <a:prstGeom prst="rect">
            <a:avLst/>
          </a:prstGeom>
          <a:noFill/>
        </p:spPr>
        <p:txBody>
          <a:bodyPr wrap="none" rtlCol="0">
            <a:spAutoFit/>
          </a:bodyPr>
          <a:lstStyle/>
          <a:p>
            <a:r>
              <a:rPr lang="en-US" dirty="0"/>
              <a:t>25</a:t>
            </a:r>
          </a:p>
        </p:txBody>
      </p:sp>
      <p:sp>
        <p:nvSpPr>
          <p:cNvPr id="7" name="TextBox 6">
            <a:extLst>
              <a:ext uri="{FF2B5EF4-FFF2-40B4-BE49-F238E27FC236}">
                <a16:creationId xmlns:a16="http://schemas.microsoft.com/office/drawing/2014/main" id="{9F42DF69-A282-40F2-A777-71CEE1A9E012}"/>
              </a:ext>
            </a:extLst>
          </p:cNvPr>
          <p:cNvSpPr txBox="1"/>
          <p:nvPr/>
        </p:nvSpPr>
        <p:spPr>
          <a:xfrm>
            <a:off x="5732100" y="2729291"/>
            <a:ext cx="441146" cy="369332"/>
          </a:xfrm>
          <a:prstGeom prst="rect">
            <a:avLst/>
          </a:prstGeom>
          <a:noFill/>
        </p:spPr>
        <p:txBody>
          <a:bodyPr wrap="none" rtlCol="0">
            <a:spAutoFit/>
          </a:bodyPr>
          <a:lstStyle/>
          <a:p>
            <a:r>
              <a:rPr lang="en-US" dirty="0"/>
              <a:t>75</a:t>
            </a:r>
          </a:p>
        </p:txBody>
      </p:sp>
      <p:sp>
        <p:nvSpPr>
          <p:cNvPr id="8" name="TextBox 7">
            <a:extLst>
              <a:ext uri="{FF2B5EF4-FFF2-40B4-BE49-F238E27FC236}">
                <a16:creationId xmlns:a16="http://schemas.microsoft.com/office/drawing/2014/main" id="{A3313527-925F-4A04-8569-958D8A449E48}"/>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1941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2C108C1-4311-40A0-A288-F5EE60F50961}"/>
                                            </p:graphicEl>
                                          </p:spTgt>
                                        </p:tgtEl>
                                        <p:attrNameLst>
                                          <p:attrName>style.visibility</p:attrName>
                                        </p:attrNameLst>
                                      </p:cBhvr>
                                      <p:to>
                                        <p:strVal val="visible"/>
                                      </p:to>
                                    </p:set>
                                    <p:animEffect transition="in" filter="fade">
                                      <p:cBhvr>
                                        <p:cTn id="7" dur="500"/>
                                        <p:tgtEl>
                                          <p:spTgt spid="4">
                                            <p:graphicEl>
                                              <a:dgm id="{72C108C1-4311-40A0-A288-F5EE60F5096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078CBCB-F2D6-46E9-8FA1-D554C04946F3}"/>
                                            </p:graphicEl>
                                          </p:spTgt>
                                        </p:tgtEl>
                                        <p:attrNameLst>
                                          <p:attrName>style.visibility</p:attrName>
                                        </p:attrNameLst>
                                      </p:cBhvr>
                                      <p:to>
                                        <p:strVal val="visible"/>
                                      </p:to>
                                    </p:set>
                                    <p:animEffect transition="in" filter="fade">
                                      <p:cBhvr>
                                        <p:cTn id="12" dur="500"/>
                                        <p:tgtEl>
                                          <p:spTgt spid="4">
                                            <p:graphicEl>
                                              <a:dgm id="{6078CBCB-F2D6-46E9-8FA1-D554C04946F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D83F-B1C7-4231-938E-C61DE61B5FB2}"/>
              </a:ext>
            </a:extLst>
          </p:cNvPr>
          <p:cNvSpPr>
            <a:spLocks noGrp="1"/>
          </p:cNvSpPr>
          <p:nvPr>
            <p:ph type="title"/>
          </p:nvPr>
        </p:nvSpPr>
        <p:spPr/>
        <p:txBody>
          <a:bodyPr/>
          <a:lstStyle/>
          <a:p>
            <a:r>
              <a:rPr lang="en-US" dirty="0">
                <a:solidFill>
                  <a:srgbClr val="FFFF00"/>
                </a:solidFill>
              </a:rPr>
              <a:t>In real life use, no clear benefit in large trial</a:t>
            </a:r>
          </a:p>
        </p:txBody>
      </p:sp>
      <p:sp>
        <p:nvSpPr>
          <p:cNvPr id="3" name="Content Placeholder 2">
            <a:extLst>
              <a:ext uri="{FF2B5EF4-FFF2-40B4-BE49-F238E27FC236}">
                <a16:creationId xmlns:a16="http://schemas.microsoft.com/office/drawing/2014/main" id="{46552A4E-589C-48E6-81D9-C70CE746C3C8}"/>
              </a:ext>
            </a:extLst>
          </p:cNvPr>
          <p:cNvSpPr>
            <a:spLocks noGrp="1"/>
          </p:cNvSpPr>
          <p:nvPr>
            <p:ph idx="1"/>
          </p:nvPr>
        </p:nvSpPr>
        <p:spPr>
          <a:xfrm>
            <a:off x="1154586" y="1050552"/>
            <a:ext cx="3724455" cy="3042395"/>
          </a:xfrm>
        </p:spPr>
        <p:txBody>
          <a:bodyPr/>
          <a:lstStyle/>
          <a:p>
            <a:r>
              <a:rPr lang="en-US" sz="2000" dirty="0"/>
              <a:t>769 patients (one of largest)</a:t>
            </a:r>
          </a:p>
          <a:p>
            <a:r>
              <a:rPr lang="en-US" sz="2000" dirty="0"/>
              <a:t>4 Centers</a:t>
            </a:r>
          </a:p>
          <a:p>
            <a:r>
              <a:rPr lang="en-US" sz="2000" dirty="0"/>
              <a:t>Pragmatic trial – was or was not used in colonoscopy</a:t>
            </a:r>
          </a:p>
          <a:p>
            <a:r>
              <a:rPr lang="en-US" sz="2000" b="0" i="0" dirty="0">
                <a:solidFill>
                  <a:srgbClr val="333333"/>
                </a:solidFill>
                <a:effectLst/>
                <a:latin typeface="Fira Sans" panose="020B0503050000020004" pitchFamily="34" charset="0"/>
              </a:rPr>
              <a:t>“studies are needed to better understand why some endoscopists derive substantial benefits from CADe and others do not”</a:t>
            </a:r>
            <a:endParaRPr lang="en-US" sz="2000" dirty="0"/>
          </a:p>
        </p:txBody>
      </p:sp>
      <p:sp>
        <p:nvSpPr>
          <p:cNvPr id="4" name="TextBox 3">
            <a:extLst>
              <a:ext uri="{FF2B5EF4-FFF2-40B4-BE49-F238E27FC236}">
                <a16:creationId xmlns:a16="http://schemas.microsoft.com/office/drawing/2014/main" id="{5848E6B7-5308-454E-BD07-EE3289FBFB16}"/>
              </a:ext>
            </a:extLst>
          </p:cNvPr>
          <p:cNvSpPr txBox="1"/>
          <p:nvPr/>
        </p:nvSpPr>
        <p:spPr>
          <a:xfrm>
            <a:off x="6548718" y="4867835"/>
            <a:ext cx="1783565" cy="369332"/>
          </a:xfrm>
          <a:prstGeom prst="rect">
            <a:avLst/>
          </a:prstGeom>
          <a:noFill/>
        </p:spPr>
        <p:txBody>
          <a:bodyPr wrap="none" rtlCol="0">
            <a:spAutoFit/>
          </a:bodyPr>
          <a:lstStyle/>
          <a:p>
            <a:r>
              <a:rPr lang="en-US" dirty="0"/>
              <a:t>Wei, 2023, AJG</a:t>
            </a:r>
          </a:p>
        </p:txBody>
      </p:sp>
      <p:graphicFrame>
        <p:nvGraphicFramePr>
          <p:cNvPr id="7" name="Chart 6">
            <a:extLst>
              <a:ext uri="{FF2B5EF4-FFF2-40B4-BE49-F238E27FC236}">
                <a16:creationId xmlns:a16="http://schemas.microsoft.com/office/drawing/2014/main" id="{BCE6BFE7-D9AA-429B-8B18-1D89A054682C}"/>
              </a:ext>
            </a:extLst>
          </p:cNvPr>
          <p:cNvGraphicFramePr/>
          <p:nvPr>
            <p:extLst>
              <p:ext uri="{D42A27DB-BD31-4B8C-83A1-F6EECF244321}">
                <p14:modId xmlns:p14="http://schemas.microsoft.com/office/powerpoint/2010/main" val="193428481"/>
              </p:ext>
            </p:extLst>
          </p:nvPr>
        </p:nvGraphicFramePr>
        <p:xfrm>
          <a:off x="4879041" y="847165"/>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117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EDB1D-27AD-4218-904E-C7BC072E3868}"/>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1318DA6B-2F9E-4B99-9F1C-D0769984E620}"/>
              </a:ext>
            </a:extLst>
          </p:cNvPr>
          <p:cNvPicPr>
            <a:picLocks noChangeAspect="1"/>
          </p:cNvPicPr>
          <p:nvPr/>
        </p:nvPicPr>
        <p:blipFill>
          <a:blip r:embed="rId2"/>
          <a:stretch>
            <a:fillRect/>
          </a:stretch>
        </p:blipFill>
        <p:spPr>
          <a:xfrm>
            <a:off x="0" y="1366361"/>
            <a:ext cx="4801156" cy="3198916"/>
          </a:xfrm>
          <a:prstGeom prst="rect">
            <a:avLst/>
          </a:prstGeom>
        </p:spPr>
      </p:pic>
      <p:sp>
        <p:nvSpPr>
          <p:cNvPr id="6" name="TextBox 5">
            <a:extLst>
              <a:ext uri="{FF2B5EF4-FFF2-40B4-BE49-F238E27FC236}">
                <a16:creationId xmlns:a16="http://schemas.microsoft.com/office/drawing/2014/main" id="{6072D024-DCAC-4732-ADDA-1FD42E009273}"/>
              </a:ext>
            </a:extLst>
          </p:cNvPr>
          <p:cNvSpPr txBox="1"/>
          <p:nvPr/>
        </p:nvSpPr>
        <p:spPr>
          <a:xfrm>
            <a:off x="4635040" y="1621506"/>
            <a:ext cx="4398957" cy="2585323"/>
          </a:xfrm>
          <a:prstGeom prst="rect">
            <a:avLst/>
          </a:prstGeom>
          <a:noFill/>
        </p:spPr>
        <p:txBody>
          <a:bodyPr wrap="square" rtlCol="0">
            <a:spAutoFit/>
          </a:bodyPr>
          <a:lstStyle/>
          <a:p>
            <a:r>
              <a:rPr lang="en-US" dirty="0"/>
              <a:t>Ebbatson in 2010, pilots in simulator</a:t>
            </a:r>
          </a:p>
          <a:p>
            <a:endParaRPr lang="en-US" dirty="0"/>
          </a:p>
          <a:p>
            <a:r>
              <a:rPr lang="en-US" b="0" i="0" dirty="0">
                <a:solidFill>
                  <a:srgbClr val="222222"/>
                </a:solidFill>
                <a:effectLst/>
                <a:latin typeface="Retina"/>
              </a:rPr>
              <a:t>Manually landed 737 using no automation  </a:t>
            </a:r>
            <a:r>
              <a:rPr lang="en-US" dirty="0">
                <a:solidFill>
                  <a:srgbClr val="222222"/>
                </a:solidFill>
                <a:latin typeface="Retina"/>
              </a:rPr>
              <a:t>“a </a:t>
            </a:r>
            <a:r>
              <a:rPr lang="en-US" b="0" i="0" dirty="0">
                <a:solidFill>
                  <a:srgbClr val="222222"/>
                </a:solidFill>
                <a:effectLst/>
                <a:latin typeface="Retina"/>
              </a:rPr>
              <a:t>rare request in today’s automation age” </a:t>
            </a:r>
            <a:endParaRPr lang="en-US" dirty="0"/>
          </a:p>
          <a:p>
            <a:endParaRPr lang="en-US" dirty="0"/>
          </a:p>
          <a:p>
            <a:r>
              <a:rPr lang="en-US" dirty="0"/>
              <a:t>Success strongly and inversely associated with time in recent flight logs on “auto-pilot”</a:t>
            </a:r>
          </a:p>
          <a:p>
            <a:endParaRPr lang="en-US" dirty="0"/>
          </a:p>
        </p:txBody>
      </p:sp>
      <p:sp>
        <p:nvSpPr>
          <p:cNvPr id="7" name="TextBox 6">
            <a:extLst>
              <a:ext uri="{FF2B5EF4-FFF2-40B4-BE49-F238E27FC236}">
                <a16:creationId xmlns:a16="http://schemas.microsoft.com/office/drawing/2014/main" id="{D704C5EF-78BA-4D8B-AF85-26DE36175ADE}"/>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50992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75F07-3919-486B-AF88-74909FDF8ABF}"/>
              </a:ext>
            </a:extLst>
          </p:cNvPr>
          <p:cNvSpPr>
            <a:spLocks noGrp="1"/>
          </p:cNvSpPr>
          <p:nvPr>
            <p:ph type="title"/>
          </p:nvPr>
        </p:nvSpPr>
        <p:spPr/>
        <p:txBody>
          <a:bodyPr>
            <a:normAutofit fontScale="90000"/>
          </a:bodyPr>
          <a:lstStyle/>
          <a:p>
            <a:r>
              <a:rPr lang="en-US" sz="3200" dirty="0">
                <a:solidFill>
                  <a:srgbClr val="FFFF00"/>
                </a:solidFill>
                <a:effectLst/>
                <a:latin typeface="Calibri" panose="020F0502020204030204" pitchFamily="34" charset="0"/>
                <a:ea typeface="Times New Roman" panose="02020603050405020304" pitchFamily="18" charset="0"/>
              </a:rPr>
              <a:t>Artificial Intelligence and Colonoscopy Quality: Problem *</a:t>
            </a:r>
            <a:r>
              <a:rPr lang="en-US" sz="3200" dirty="0">
                <a:solidFill>
                  <a:srgbClr val="FFFF00"/>
                </a:solidFill>
                <a:latin typeface="Calibri" panose="020F0502020204030204" pitchFamily="34" charset="0"/>
                <a:ea typeface="Times New Roman" panose="02020603050405020304" pitchFamily="18" charset="0"/>
              </a:rPr>
              <a:t>not* solved</a:t>
            </a:r>
            <a:endParaRPr lang="en-US" dirty="0">
              <a:solidFill>
                <a:srgbClr val="FFFF00"/>
              </a:solidFill>
            </a:endParaRPr>
          </a:p>
        </p:txBody>
      </p:sp>
      <p:sp>
        <p:nvSpPr>
          <p:cNvPr id="3" name="Content Placeholder 2">
            <a:extLst>
              <a:ext uri="{FF2B5EF4-FFF2-40B4-BE49-F238E27FC236}">
                <a16:creationId xmlns:a16="http://schemas.microsoft.com/office/drawing/2014/main" id="{3C00F6FF-047F-41B8-8008-5EA15FF56BE0}"/>
              </a:ext>
            </a:extLst>
          </p:cNvPr>
          <p:cNvSpPr>
            <a:spLocks noGrp="1"/>
          </p:cNvSpPr>
          <p:nvPr>
            <p:ph idx="1"/>
          </p:nvPr>
        </p:nvSpPr>
        <p:spPr>
          <a:xfrm>
            <a:off x="0" y="874514"/>
            <a:ext cx="9083488" cy="3441992"/>
          </a:xfrm>
        </p:spPr>
        <p:txBody>
          <a:bodyPr/>
          <a:lstStyle/>
          <a:p>
            <a:r>
              <a:rPr lang="en-US" dirty="0"/>
              <a:t>AI increases ADR </a:t>
            </a:r>
          </a:p>
          <a:p>
            <a:pPr lvl="1"/>
            <a:r>
              <a:rPr lang="en-US" dirty="0"/>
              <a:t>Artificial settings (e.g. tandem exams), expert groups over short follow-up</a:t>
            </a:r>
          </a:p>
          <a:p>
            <a:r>
              <a:rPr lang="en-US" dirty="0"/>
              <a:t>Could it immediately or over time</a:t>
            </a:r>
          </a:p>
          <a:p>
            <a:pPr lvl="1"/>
            <a:r>
              <a:rPr lang="en-US" dirty="0"/>
              <a:t>Decrease MD-part of ADR</a:t>
            </a:r>
          </a:p>
          <a:p>
            <a:pPr lvl="2"/>
            <a:r>
              <a:rPr lang="en-US" dirty="0"/>
              <a:t>Reliance on AI, deteriorate exam &amp; main ADR driver: </a:t>
            </a:r>
            <a:r>
              <a:rPr lang="en-US" b="1" u="sng" dirty="0"/>
              <a:t>visualization</a:t>
            </a:r>
            <a:r>
              <a:rPr lang="en-US" dirty="0"/>
              <a:t>?</a:t>
            </a:r>
          </a:p>
          <a:p>
            <a:pPr lvl="2"/>
            <a:r>
              <a:rPr lang="en-US" dirty="0"/>
              <a:t>Impede fellow training in adenoma detection</a:t>
            </a:r>
          </a:p>
          <a:p>
            <a:r>
              <a:rPr lang="en-US" b="1" dirty="0"/>
              <a:t>?No net effect or even harm?</a:t>
            </a:r>
          </a:p>
          <a:p>
            <a:pPr lvl="1"/>
            <a:r>
              <a:rPr lang="en-US" dirty="0"/>
              <a:t>Wait large studies, over time, emphasize </a:t>
            </a:r>
            <a:r>
              <a:rPr lang="en-US" b="1" u="sng" dirty="0"/>
              <a:t>visualization</a:t>
            </a:r>
          </a:p>
        </p:txBody>
      </p:sp>
      <p:sp>
        <p:nvSpPr>
          <p:cNvPr id="4" name="TextBox 3">
            <a:extLst>
              <a:ext uri="{FF2B5EF4-FFF2-40B4-BE49-F238E27FC236}">
                <a16:creationId xmlns:a16="http://schemas.microsoft.com/office/drawing/2014/main" id="{F3C23337-414D-4412-A81D-310A9E3703C7}"/>
              </a:ext>
            </a:extLst>
          </p:cNvPr>
          <p:cNvSpPr txBox="1"/>
          <p:nvPr/>
        </p:nvSpPr>
        <p:spPr>
          <a:xfrm>
            <a:off x="8448607" y="22803"/>
            <a:ext cx="810653" cy="369332"/>
          </a:xfrm>
          <a:prstGeom prst="rect">
            <a:avLst/>
          </a:prstGeom>
          <a:noFill/>
        </p:spPr>
        <p:txBody>
          <a:bodyPr wrap="square" rtlCol="0">
            <a:spAutoFit/>
          </a:bodyPr>
          <a:lstStyle/>
          <a:p>
            <a:r>
              <a:rPr lang="en-US" dirty="0"/>
              <a:t>Part 3</a:t>
            </a:r>
          </a:p>
        </p:txBody>
      </p:sp>
    </p:spTree>
    <p:extLst>
      <p:ext uri="{BB962C8B-B14F-4D97-AF65-F5344CB8AC3E}">
        <p14:creationId xmlns:p14="http://schemas.microsoft.com/office/powerpoint/2010/main" val="21652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F3DFC-7835-423F-9579-5A509B6570E2}"/>
              </a:ext>
            </a:extLst>
          </p:cNvPr>
          <p:cNvSpPr>
            <a:spLocks noGrp="1"/>
          </p:cNvSpPr>
          <p:nvPr>
            <p:ph type="title"/>
          </p:nvPr>
        </p:nvSpPr>
        <p:spPr/>
        <p:txBody>
          <a:bodyPr/>
          <a:lstStyle/>
          <a:p>
            <a:r>
              <a:rPr lang="en-US" dirty="0">
                <a:solidFill>
                  <a:srgbClr val="FFFF00"/>
                </a:solidFill>
              </a:rPr>
              <a:t>How do screening tests save lives?</a:t>
            </a:r>
          </a:p>
        </p:txBody>
      </p:sp>
      <p:graphicFrame>
        <p:nvGraphicFramePr>
          <p:cNvPr id="4" name="Content Placeholder 3">
            <a:extLst>
              <a:ext uri="{FF2B5EF4-FFF2-40B4-BE49-F238E27FC236}">
                <a16:creationId xmlns:a16="http://schemas.microsoft.com/office/drawing/2014/main" id="{5A485AFE-BE6B-4A68-8C32-504EAF5DCF2C}"/>
              </a:ext>
            </a:extLst>
          </p:cNvPr>
          <p:cNvGraphicFramePr>
            <a:graphicFrameLocks noGrp="1"/>
          </p:cNvGraphicFramePr>
          <p:nvPr>
            <p:ph idx="1"/>
            <p:extLst>
              <p:ext uri="{D42A27DB-BD31-4B8C-83A1-F6EECF244321}">
                <p14:modId xmlns:p14="http://schemas.microsoft.com/office/powerpoint/2010/main" val="2940635303"/>
              </p:ext>
            </p:extLst>
          </p:nvPr>
        </p:nvGraphicFramePr>
        <p:xfrm>
          <a:off x="363071" y="1011891"/>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694A132-C710-471F-BBA4-6640C0155946}"/>
              </a:ext>
            </a:extLst>
          </p:cNvPr>
          <p:cNvSpPr txBox="1"/>
          <p:nvPr/>
        </p:nvSpPr>
        <p:spPr>
          <a:xfrm>
            <a:off x="2335490" y="1122637"/>
            <a:ext cx="2236510" cy="646331"/>
          </a:xfrm>
          <a:prstGeom prst="rect">
            <a:avLst/>
          </a:prstGeom>
          <a:noFill/>
        </p:spPr>
        <p:txBody>
          <a:bodyPr wrap="none" rtlCol="0">
            <a:spAutoFit/>
          </a:bodyPr>
          <a:lstStyle/>
          <a:p>
            <a:pPr algn="ctr"/>
            <a:r>
              <a:rPr lang="en-US" dirty="0"/>
              <a:t>Colonoscopy</a:t>
            </a:r>
          </a:p>
          <a:p>
            <a:pPr algn="ctr"/>
            <a:r>
              <a:rPr lang="en-US" dirty="0"/>
              <a:t>(also for prevention)</a:t>
            </a:r>
          </a:p>
        </p:txBody>
      </p:sp>
      <p:sp>
        <p:nvSpPr>
          <p:cNvPr id="6" name="TextBox 5">
            <a:extLst>
              <a:ext uri="{FF2B5EF4-FFF2-40B4-BE49-F238E27FC236}">
                <a16:creationId xmlns:a16="http://schemas.microsoft.com/office/drawing/2014/main" id="{EC6F9028-BE3E-4C8A-8F49-95E73D6CB9E8}"/>
              </a:ext>
            </a:extLst>
          </p:cNvPr>
          <p:cNvSpPr txBox="1"/>
          <p:nvPr/>
        </p:nvSpPr>
        <p:spPr>
          <a:xfrm>
            <a:off x="4644295" y="3944301"/>
            <a:ext cx="2428870" cy="923330"/>
          </a:xfrm>
          <a:prstGeom prst="rect">
            <a:avLst/>
          </a:prstGeom>
          <a:noFill/>
        </p:spPr>
        <p:txBody>
          <a:bodyPr wrap="none" rtlCol="0">
            <a:spAutoFit/>
          </a:bodyPr>
          <a:lstStyle/>
          <a:p>
            <a:pPr algn="ctr"/>
            <a:r>
              <a:rPr lang="en-US" dirty="0"/>
              <a:t>Colonoscopy</a:t>
            </a:r>
          </a:p>
          <a:p>
            <a:pPr algn="ctr"/>
            <a:r>
              <a:rPr lang="en-US" dirty="0"/>
              <a:t>(for prevention &amp;</a:t>
            </a:r>
          </a:p>
          <a:p>
            <a:pPr algn="ctr"/>
            <a:r>
              <a:rPr lang="en-US" dirty="0"/>
              <a:t>decreasing incidence)</a:t>
            </a:r>
          </a:p>
        </p:txBody>
      </p:sp>
      <p:sp>
        <p:nvSpPr>
          <p:cNvPr id="7" name="TextBox 6">
            <a:extLst>
              <a:ext uri="{FF2B5EF4-FFF2-40B4-BE49-F238E27FC236}">
                <a16:creationId xmlns:a16="http://schemas.microsoft.com/office/drawing/2014/main" id="{5F341392-D0DE-414D-83CB-27C88FB42DFD}"/>
              </a:ext>
            </a:extLst>
          </p:cNvPr>
          <p:cNvSpPr txBox="1"/>
          <p:nvPr/>
        </p:nvSpPr>
        <p:spPr>
          <a:xfrm>
            <a:off x="486319" y="3769268"/>
            <a:ext cx="2001574" cy="923330"/>
          </a:xfrm>
          <a:prstGeom prst="rect">
            <a:avLst/>
          </a:prstGeom>
          <a:noFill/>
        </p:spPr>
        <p:txBody>
          <a:bodyPr wrap="none" rtlCol="0">
            <a:spAutoFit/>
          </a:bodyPr>
          <a:lstStyle/>
          <a:p>
            <a:pPr algn="ctr"/>
            <a:r>
              <a:rPr lang="en-US" dirty="0"/>
              <a:t>Fecal Blood Tests</a:t>
            </a:r>
          </a:p>
          <a:p>
            <a:pPr algn="ctr"/>
            <a:r>
              <a:rPr lang="en-US" dirty="0"/>
              <a:t>&amp; Sigmoidoscopy</a:t>
            </a:r>
          </a:p>
          <a:p>
            <a:pPr algn="ctr"/>
            <a:r>
              <a:rPr lang="en-US" dirty="0"/>
              <a:t>&amp; Colonoscopy</a:t>
            </a:r>
          </a:p>
        </p:txBody>
      </p:sp>
      <p:sp>
        <p:nvSpPr>
          <p:cNvPr id="3" name="TextBox 2">
            <a:extLst>
              <a:ext uri="{FF2B5EF4-FFF2-40B4-BE49-F238E27FC236}">
                <a16:creationId xmlns:a16="http://schemas.microsoft.com/office/drawing/2014/main" id="{4F5B39A8-C1A5-424B-ADD9-FC9DC3ED48A7}"/>
              </a:ext>
            </a:extLst>
          </p:cNvPr>
          <p:cNvSpPr txBox="1"/>
          <p:nvPr/>
        </p:nvSpPr>
        <p:spPr>
          <a:xfrm>
            <a:off x="833334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3902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32"/>
            <a:ext cx="8511988" cy="652796"/>
          </a:xfrm>
        </p:spPr>
        <p:txBody>
          <a:bodyPr>
            <a:normAutofit fontScale="90000"/>
          </a:bodyPr>
          <a:lstStyle/>
          <a:p>
            <a:r>
              <a:rPr lang="en-US" dirty="0">
                <a:solidFill>
                  <a:srgbClr val="FFFF00"/>
                </a:solidFill>
              </a:rPr>
              <a:t>Colorectal Cancer Screening Works:</a:t>
            </a:r>
            <a:br>
              <a:rPr lang="en-US" dirty="0">
                <a:solidFill>
                  <a:srgbClr val="FFFF00"/>
                </a:solidFill>
              </a:rPr>
            </a:br>
            <a:r>
              <a:rPr lang="en-US" dirty="0">
                <a:solidFill>
                  <a:srgbClr val="FFFF00"/>
                </a:solidFill>
              </a:rPr>
              <a:t>RCTs of Sigmoidoscopy and Fecal Blood testing</a:t>
            </a:r>
          </a:p>
        </p:txBody>
      </p:sp>
      <p:sp>
        <p:nvSpPr>
          <p:cNvPr id="3" name="Content Placeholder 2"/>
          <p:cNvSpPr>
            <a:spLocks noGrp="1"/>
          </p:cNvSpPr>
          <p:nvPr>
            <p:ph idx="1"/>
          </p:nvPr>
        </p:nvSpPr>
        <p:spPr>
          <a:xfrm>
            <a:off x="510988" y="1039301"/>
            <a:ext cx="8774206" cy="3708025"/>
          </a:xfrm>
        </p:spPr>
        <p:txBody>
          <a:bodyPr/>
          <a:lstStyle/>
          <a:p>
            <a:r>
              <a:rPr lang="en-US" sz="2000" dirty="0"/>
              <a:t>Pooled Randomized Sig Trials at 15 years: </a:t>
            </a:r>
          </a:p>
          <a:p>
            <a:r>
              <a:rPr lang="en-US" sz="2000" dirty="0"/>
              <a:t>21% lower incidence &amp; 20% lower mortality</a:t>
            </a:r>
          </a:p>
          <a:p>
            <a:r>
              <a:rPr lang="en-US" sz="2000" dirty="0"/>
              <a:t>Via next-step colonoscopy</a:t>
            </a:r>
          </a:p>
          <a:p>
            <a:pPr marL="0" indent="0">
              <a:buNone/>
            </a:pPr>
            <a:r>
              <a:rPr lang="en-US" dirty="0"/>
              <a:t> </a:t>
            </a:r>
          </a:p>
        </p:txBody>
      </p:sp>
      <p:pic>
        <p:nvPicPr>
          <p:cNvPr id="6" name="Picture 5" descr="A picture containing text, diagram, screenshot, line&#10;&#10;Description automatically generated">
            <a:extLst>
              <a:ext uri="{FF2B5EF4-FFF2-40B4-BE49-F238E27FC236}">
                <a16:creationId xmlns:a16="http://schemas.microsoft.com/office/drawing/2014/main" id="{3E24078C-F0FC-4CBF-9A34-4CAAD98ADA1F}"/>
              </a:ext>
            </a:extLst>
          </p:cNvPr>
          <p:cNvPicPr>
            <a:picLocks noChangeAspect="1"/>
          </p:cNvPicPr>
          <p:nvPr/>
        </p:nvPicPr>
        <p:blipFill>
          <a:blip r:embed="rId3"/>
          <a:stretch>
            <a:fillRect/>
          </a:stretch>
        </p:blipFill>
        <p:spPr>
          <a:xfrm>
            <a:off x="699592" y="2684885"/>
            <a:ext cx="7327956" cy="2235154"/>
          </a:xfrm>
          <a:prstGeom prst="rect">
            <a:avLst/>
          </a:prstGeom>
        </p:spPr>
      </p:pic>
      <p:sp>
        <p:nvSpPr>
          <p:cNvPr id="7" name="TextBox 6">
            <a:extLst>
              <a:ext uri="{FF2B5EF4-FFF2-40B4-BE49-F238E27FC236}">
                <a16:creationId xmlns:a16="http://schemas.microsoft.com/office/drawing/2014/main" id="{766F312B-EB25-4CA5-B992-88DA0FBCDD07}"/>
              </a:ext>
            </a:extLst>
          </p:cNvPr>
          <p:cNvSpPr txBox="1"/>
          <p:nvPr/>
        </p:nvSpPr>
        <p:spPr>
          <a:xfrm>
            <a:off x="5983941" y="4829502"/>
            <a:ext cx="3108608" cy="369332"/>
          </a:xfrm>
          <a:prstGeom prst="rect">
            <a:avLst/>
          </a:prstGeom>
          <a:noFill/>
        </p:spPr>
        <p:txBody>
          <a:bodyPr wrap="none" rtlCol="0">
            <a:spAutoFit/>
          </a:bodyPr>
          <a:lstStyle/>
          <a:p>
            <a:r>
              <a:rPr lang="en-US" dirty="0"/>
              <a:t>Juul et al.  Ann Int Med 2022</a:t>
            </a:r>
          </a:p>
        </p:txBody>
      </p:sp>
      <p:sp>
        <p:nvSpPr>
          <p:cNvPr id="8" name="TextBox 7">
            <a:extLst>
              <a:ext uri="{FF2B5EF4-FFF2-40B4-BE49-F238E27FC236}">
                <a16:creationId xmlns:a16="http://schemas.microsoft.com/office/drawing/2014/main" id="{24B62F60-5363-4751-A5D5-EDC6B94F4C21}"/>
              </a:ext>
            </a:extLst>
          </p:cNvPr>
          <p:cNvSpPr txBox="1"/>
          <p:nvPr/>
        </p:nvSpPr>
        <p:spPr>
          <a:xfrm>
            <a:off x="8474541" y="0"/>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108577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272A-9D5F-4B45-8D74-77BEF302606E}"/>
              </a:ext>
            </a:extLst>
          </p:cNvPr>
          <p:cNvSpPr>
            <a:spLocks noGrp="1"/>
          </p:cNvSpPr>
          <p:nvPr>
            <p:ph type="title"/>
          </p:nvPr>
        </p:nvSpPr>
        <p:spPr/>
        <p:txBody>
          <a:bodyPr>
            <a:normAutofit fontScale="90000"/>
          </a:bodyPr>
          <a:lstStyle/>
          <a:p>
            <a:r>
              <a:rPr lang="en-US" dirty="0">
                <a:solidFill>
                  <a:srgbClr val="FFFF00"/>
                </a:solidFill>
              </a:rPr>
              <a:t>Fecal blood tests also work – via colonoscopy next step diagnosis/treatment</a:t>
            </a:r>
          </a:p>
        </p:txBody>
      </p:sp>
      <p:sp>
        <p:nvSpPr>
          <p:cNvPr id="4" name="TextBox 3">
            <a:extLst>
              <a:ext uri="{FF2B5EF4-FFF2-40B4-BE49-F238E27FC236}">
                <a16:creationId xmlns:a16="http://schemas.microsoft.com/office/drawing/2014/main" id="{3CF1C518-ABF0-49D2-A0C1-DAD55B28C834}"/>
              </a:ext>
            </a:extLst>
          </p:cNvPr>
          <p:cNvSpPr txBox="1"/>
          <p:nvPr/>
        </p:nvSpPr>
        <p:spPr>
          <a:xfrm>
            <a:off x="5983941" y="4829502"/>
            <a:ext cx="2800767" cy="369332"/>
          </a:xfrm>
          <a:prstGeom prst="rect">
            <a:avLst/>
          </a:prstGeom>
          <a:noFill/>
        </p:spPr>
        <p:txBody>
          <a:bodyPr wrap="none" rtlCol="0">
            <a:spAutoFit/>
          </a:bodyPr>
          <a:lstStyle/>
          <a:p>
            <a:r>
              <a:rPr lang="en-US" dirty="0"/>
              <a:t>Shaukat et al NEJM 2013</a:t>
            </a:r>
          </a:p>
        </p:txBody>
      </p:sp>
      <p:pic>
        <p:nvPicPr>
          <p:cNvPr id="6" name="Picture 5">
            <a:extLst>
              <a:ext uri="{FF2B5EF4-FFF2-40B4-BE49-F238E27FC236}">
                <a16:creationId xmlns:a16="http://schemas.microsoft.com/office/drawing/2014/main" id="{81085A5B-D1C8-49CC-81B1-5B8439537815}"/>
              </a:ext>
            </a:extLst>
          </p:cNvPr>
          <p:cNvPicPr>
            <a:picLocks noChangeAspect="1"/>
          </p:cNvPicPr>
          <p:nvPr/>
        </p:nvPicPr>
        <p:blipFill>
          <a:blip r:embed="rId3"/>
          <a:stretch>
            <a:fillRect/>
          </a:stretch>
        </p:blipFill>
        <p:spPr>
          <a:xfrm>
            <a:off x="732307" y="988041"/>
            <a:ext cx="4411193" cy="4026127"/>
          </a:xfrm>
          <a:prstGeom prst="rect">
            <a:avLst/>
          </a:prstGeom>
        </p:spPr>
      </p:pic>
      <p:sp>
        <p:nvSpPr>
          <p:cNvPr id="5" name="TextBox 4">
            <a:extLst>
              <a:ext uri="{FF2B5EF4-FFF2-40B4-BE49-F238E27FC236}">
                <a16:creationId xmlns:a16="http://schemas.microsoft.com/office/drawing/2014/main" id="{2A8C8CDC-6405-402F-9913-806CCD66F201}"/>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172048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915F8-8DBB-4D78-9953-80558ED5660C}"/>
              </a:ext>
            </a:extLst>
          </p:cNvPr>
          <p:cNvSpPr>
            <a:spLocks noGrp="1"/>
          </p:cNvSpPr>
          <p:nvPr>
            <p:ph type="title"/>
          </p:nvPr>
        </p:nvSpPr>
        <p:spPr/>
        <p:txBody>
          <a:bodyPr/>
          <a:lstStyle/>
          <a:p>
            <a:r>
              <a:rPr lang="en-US" dirty="0">
                <a:solidFill>
                  <a:srgbClr val="FFFF00"/>
                </a:solidFill>
              </a:rPr>
              <a:t>The title perhaps should have said…</a:t>
            </a:r>
          </a:p>
        </p:txBody>
      </p:sp>
      <p:sp>
        <p:nvSpPr>
          <p:cNvPr id="3" name="Slide Number Placeholder 2">
            <a:extLst>
              <a:ext uri="{FF2B5EF4-FFF2-40B4-BE49-F238E27FC236}">
                <a16:creationId xmlns:a16="http://schemas.microsoft.com/office/drawing/2014/main" id="{596754FA-00C6-4E37-BBA5-F8CB84D4BC49}"/>
              </a:ext>
            </a:extLst>
          </p:cNvPr>
          <p:cNvSpPr>
            <a:spLocks noGrp="1"/>
          </p:cNvSpPr>
          <p:nvPr>
            <p:ph type="sldNum" sz="quarter" idx="10"/>
          </p:nvPr>
        </p:nvSpPr>
        <p:spPr/>
        <p:txBody>
          <a:bodyPr/>
          <a:lstStyle/>
          <a:p>
            <a:pPr>
              <a:defRPr/>
            </a:pPr>
            <a:fld id="{27CC2487-5FF1-4959-AEB2-1385F1B05412}" type="slidenum">
              <a:rPr lang="en-US" smtClean="0"/>
              <a:pPr>
                <a:defRPr/>
              </a:pPr>
              <a:t>6</a:t>
            </a:fld>
            <a:endParaRPr lang="en-US" dirty="0"/>
          </a:p>
        </p:txBody>
      </p:sp>
      <p:pic>
        <p:nvPicPr>
          <p:cNvPr id="5" name="Picture 4">
            <a:extLst>
              <a:ext uri="{FF2B5EF4-FFF2-40B4-BE49-F238E27FC236}">
                <a16:creationId xmlns:a16="http://schemas.microsoft.com/office/drawing/2014/main" id="{6F4D0B27-15CB-4351-A780-2CF943907E1E}"/>
              </a:ext>
            </a:extLst>
          </p:cNvPr>
          <p:cNvPicPr>
            <a:picLocks noChangeAspect="1"/>
          </p:cNvPicPr>
          <p:nvPr/>
        </p:nvPicPr>
        <p:blipFill>
          <a:blip r:embed="rId2"/>
          <a:stretch>
            <a:fillRect/>
          </a:stretch>
        </p:blipFill>
        <p:spPr>
          <a:xfrm>
            <a:off x="1714500" y="1314451"/>
            <a:ext cx="6296658" cy="2948297"/>
          </a:xfrm>
          <a:prstGeom prst="rect">
            <a:avLst/>
          </a:prstGeom>
        </p:spPr>
      </p:pic>
      <p:sp>
        <p:nvSpPr>
          <p:cNvPr id="8" name="TextBox 7">
            <a:extLst>
              <a:ext uri="{FF2B5EF4-FFF2-40B4-BE49-F238E27FC236}">
                <a16:creationId xmlns:a16="http://schemas.microsoft.com/office/drawing/2014/main" id="{394267BE-BC89-46EB-B630-212DC8B059D9}"/>
              </a:ext>
            </a:extLst>
          </p:cNvPr>
          <p:cNvSpPr txBox="1"/>
          <p:nvPr/>
        </p:nvSpPr>
        <p:spPr>
          <a:xfrm>
            <a:off x="1714500" y="1248715"/>
            <a:ext cx="5200650" cy="507831"/>
          </a:xfrm>
          <a:prstGeom prst="rect">
            <a:avLst/>
          </a:prstGeom>
          <a:solidFill>
            <a:schemeClr val="bg1"/>
          </a:solidFill>
        </p:spPr>
        <p:txBody>
          <a:bodyPr wrap="square" rtlCol="0">
            <a:spAutoFit/>
          </a:bodyPr>
          <a:lstStyle/>
          <a:p>
            <a:r>
              <a:rPr lang="en-US" sz="2700" dirty="0">
                <a:solidFill>
                  <a:schemeClr val="bg2"/>
                </a:solidFill>
              </a:rPr>
              <a:t>Invitation to</a:t>
            </a:r>
          </a:p>
        </p:txBody>
      </p:sp>
      <p:sp>
        <p:nvSpPr>
          <p:cNvPr id="9" name="Isosceles Triangle 8">
            <a:extLst>
              <a:ext uri="{FF2B5EF4-FFF2-40B4-BE49-F238E27FC236}">
                <a16:creationId xmlns:a16="http://schemas.microsoft.com/office/drawing/2014/main" id="{C80B48E5-A6C5-493B-AFB9-647AD7C3D461}"/>
              </a:ext>
            </a:extLst>
          </p:cNvPr>
          <p:cNvSpPr/>
          <p:nvPr/>
        </p:nvSpPr>
        <p:spPr>
          <a:xfrm>
            <a:off x="2743200" y="1799199"/>
            <a:ext cx="114300" cy="2636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0CE71CED-0CA5-422A-BC39-815DDC8C0786}"/>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
        <p:nvSpPr>
          <p:cNvPr id="4" name="TextBox 3">
            <a:extLst>
              <a:ext uri="{FF2B5EF4-FFF2-40B4-BE49-F238E27FC236}">
                <a16:creationId xmlns:a16="http://schemas.microsoft.com/office/drawing/2014/main" id="{822651A8-25E1-48F3-A49B-F95B557A21FA}"/>
              </a:ext>
            </a:extLst>
          </p:cNvPr>
          <p:cNvSpPr txBox="1"/>
          <p:nvPr/>
        </p:nvSpPr>
        <p:spPr>
          <a:xfrm>
            <a:off x="6031006" y="4134971"/>
            <a:ext cx="2826415" cy="646331"/>
          </a:xfrm>
          <a:prstGeom prst="rect">
            <a:avLst/>
          </a:prstGeom>
          <a:noFill/>
        </p:spPr>
        <p:txBody>
          <a:bodyPr wrap="none" rtlCol="0">
            <a:spAutoFit/>
          </a:bodyPr>
          <a:lstStyle/>
          <a:p>
            <a:r>
              <a:rPr lang="en-US" dirty="0">
                <a:solidFill>
                  <a:srgbClr val="FF0000"/>
                </a:solidFill>
              </a:rPr>
              <a:t>Only about 40% accepted</a:t>
            </a:r>
          </a:p>
          <a:p>
            <a:r>
              <a:rPr lang="en-US" dirty="0">
                <a:solidFill>
                  <a:srgbClr val="FF0000"/>
                </a:solidFill>
              </a:rPr>
              <a:t>the invitation</a:t>
            </a:r>
          </a:p>
        </p:txBody>
      </p:sp>
    </p:spTree>
    <p:extLst>
      <p:ext uri="{BB962C8B-B14F-4D97-AF65-F5344CB8AC3E}">
        <p14:creationId xmlns:p14="http://schemas.microsoft.com/office/powerpoint/2010/main" val="25860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B7DE-2379-4DC9-9BC3-10F577FEE104}"/>
              </a:ext>
            </a:extLst>
          </p:cNvPr>
          <p:cNvSpPr>
            <a:spLocks noGrp="1"/>
          </p:cNvSpPr>
          <p:nvPr>
            <p:ph type="title"/>
          </p:nvPr>
        </p:nvSpPr>
        <p:spPr/>
        <p:txBody>
          <a:bodyPr>
            <a:normAutofit fontScale="90000"/>
          </a:bodyPr>
          <a:lstStyle/>
          <a:p>
            <a:r>
              <a:rPr lang="en-US" sz="2100" dirty="0">
                <a:solidFill>
                  <a:srgbClr val="FFFF00"/>
                </a:solidFill>
              </a:rPr>
              <a:t>Those who accepted screening appeared higher risk and their risk was “flat” post-screening</a:t>
            </a:r>
          </a:p>
        </p:txBody>
      </p:sp>
      <p:sp>
        <p:nvSpPr>
          <p:cNvPr id="3" name="Slide Number Placeholder 2">
            <a:extLst>
              <a:ext uri="{FF2B5EF4-FFF2-40B4-BE49-F238E27FC236}">
                <a16:creationId xmlns:a16="http://schemas.microsoft.com/office/drawing/2014/main" id="{F0D6347F-930F-4714-8C1D-6C452C2D6C9E}"/>
              </a:ext>
            </a:extLst>
          </p:cNvPr>
          <p:cNvSpPr>
            <a:spLocks noGrp="1"/>
          </p:cNvSpPr>
          <p:nvPr>
            <p:ph type="sldNum" sz="quarter" idx="10"/>
          </p:nvPr>
        </p:nvSpPr>
        <p:spPr/>
        <p:txBody>
          <a:bodyPr/>
          <a:lstStyle/>
          <a:p>
            <a:pPr>
              <a:defRPr/>
            </a:pPr>
            <a:fld id="{27CC2487-5FF1-4959-AEB2-1385F1B05412}" type="slidenum">
              <a:rPr lang="en-US" smtClean="0"/>
              <a:pPr>
                <a:defRPr/>
              </a:pPr>
              <a:t>7</a:t>
            </a:fld>
            <a:endParaRPr lang="en-US" dirty="0"/>
          </a:p>
        </p:txBody>
      </p:sp>
      <p:pic>
        <p:nvPicPr>
          <p:cNvPr id="5" name="Picture 4">
            <a:extLst>
              <a:ext uri="{FF2B5EF4-FFF2-40B4-BE49-F238E27FC236}">
                <a16:creationId xmlns:a16="http://schemas.microsoft.com/office/drawing/2014/main" id="{999D924D-EB3C-4901-B685-1601FC2D08F1}"/>
              </a:ext>
            </a:extLst>
          </p:cNvPr>
          <p:cNvPicPr>
            <a:picLocks noChangeAspect="1"/>
          </p:cNvPicPr>
          <p:nvPr/>
        </p:nvPicPr>
        <p:blipFill>
          <a:blip r:embed="rId2"/>
          <a:stretch>
            <a:fillRect/>
          </a:stretch>
        </p:blipFill>
        <p:spPr>
          <a:xfrm>
            <a:off x="1190065" y="1005772"/>
            <a:ext cx="4528282" cy="4008396"/>
          </a:xfrm>
          <a:prstGeom prst="rect">
            <a:avLst/>
          </a:prstGeom>
        </p:spPr>
      </p:pic>
      <p:sp>
        <p:nvSpPr>
          <p:cNvPr id="4" name="TextBox 3">
            <a:extLst>
              <a:ext uri="{FF2B5EF4-FFF2-40B4-BE49-F238E27FC236}">
                <a16:creationId xmlns:a16="http://schemas.microsoft.com/office/drawing/2014/main" id="{0FFE0B8B-6737-4C9F-B13C-C49A9F720630}"/>
              </a:ext>
            </a:extLst>
          </p:cNvPr>
          <p:cNvSpPr txBox="1"/>
          <p:nvPr/>
        </p:nvSpPr>
        <p:spPr>
          <a:xfrm>
            <a:off x="5943601" y="2343150"/>
            <a:ext cx="1713931" cy="2169825"/>
          </a:xfrm>
          <a:prstGeom prst="rect">
            <a:avLst/>
          </a:prstGeom>
          <a:noFill/>
          <a:ln w="28575">
            <a:solidFill>
              <a:srgbClr val="FF0000"/>
            </a:solidFill>
          </a:ln>
        </p:spPr>
        <p:txBody>
          <a:bodyPr wrap="none" rtlCol="0">
            <a:spAutoFit/>
          </a:bodyPr>
          <a:lstStyle/>
          <a:p>
            <a:r>
              <a:rPr lang="en-US" sz="1350" dirty="0"/>
              <a:t>Incidence</a:t>
            </a:r>
          </a:p>
          <a:p>
            <a:r>
              <a:rPr lang="en-US" sz="1350" dirty="0"/>
              <a:t>RR 0.82 (.70-.93)</a:t>
            </a:r>
          </a:p>
          <a:p>
            <a:endParaRPr lang="en-US" sz="1350" dirty="0"/>
          </a:p>
          <a:p>
            <a:r>
              <a:rPr lang="en-US" sz="1350" dirty="0"/>
              <a:t>Mortality</a:t>
            </a:r>
          </a:p>
          <a:p>
            <a:r>
              <a:rPr lang="en-US" sz="1350" dirty="0"/>
              <a:t>RR 0.90 (0.64-1.16)</a:t>
            </a:r>
          </a:p>
          <a:p>
            <a:endParaRPr lang="en-US" sz="1350" dirty="0"/>
          </a:p>
          <a:p>
            <a:r>
              <a:rPr lang="en-US" sz="1350" dirty="0"/>
              <a:t>NNT incid 455</a:t>
            </a:r>
          </a:p>
          <a:p>
            <a:endParaRPr lang="en-US" sz="1350" dirty="0"/>
          </a:p>
          <a:p>
            <a:r>
              <a:rPr lang="en-US" sz="1350" dirty="0"/>
              <a:t>All cause</a:t>
            </a:r>
          </a:p>
          <a:p>
            <a:r>
              <a:rPr lang="en-US" sz="1350" dirty="0"/>
              <a:t>RR 0.99 (0.96-1.04)</a:t>
            </a:r>
          </a:p>
        </p:txBody>
      </p:sp>
      <p:sp>
        <p:nvSpPr>
          <p:cNvPr id="6" name="TextBox 5">
            <a:extLst>
              <a:ext uri="{FF2B5EF4-FFF2-40B4-BE49-F238E27FC236}">
                <a16:creationId xmlns:a16="http://schemas.microsoft.com/office/drawing/2014/main" id="{996460AD-9DFA-413D-8602-A6C03F9756B6}"/>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7043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F7E1-BDF1-4228-A80E-D728A9C27310}"/>
              </a:ext>
            </a:extLst>
          </p:cNvPr>
          <p:cNvSpPr>
            <a:spLocks noGrp="1"/>
          </p:cNvSpPr>
          <p:nvPr>
            <p:ph type="title"/>
          </p:nvPr>
        </p:nvSpPr>
        <p:spPr/>
        <p:txBody>
          <a:bodyPr>
            <a:normAutofit fontScale="90000"/>
          </a:bodyPr>
          <a:lstStyle/>
          <a:p>
            <a:r>
              <a:rPr lang="en-US" sz="2100" dirty="0">
                <a:solidFill>
                  <a:srgbClr val="FFFF00"/>
                </a:solidFill>
              </a:rPr>
              <a:t>Adjusted per-protocol analysis suggested effectiveness among those screened</a:t>
            </a:r>
          </a:p>
        </p:txBody>
      </p:sp>
      <p:sp>
        <p:nvSpPr>
          <p:cNvPr id="3" name="Slide Number Placeholder 2">
            <a:extLst>
              <a:ext uri="{FF2B5EF4-FFF2-40B4-BE49-F238E27FC236}">
                <a16:creationId xmlns:a16="http://schemas.microsoft.com/office/drawing/2014/main" id="{A898A863-959D-4910-BF6F-0A17BA9CD108}"/>
              </a:ext>
            </a:extLst>
          </p:cNvPr>
          <p:cNvSpPr>
            <a:spLocks noGrp="1"/>
          </p:cNvSpPr>
          <p:nvPr>
            <p:ph type="sldNum" sz="quarter" idx="10"/>
          </p:nvPr>
        </p:nvSpPr>
        <p:spPr/>
        <p:txBody>
          <a:bodyPr/>
          <a:lstStyle/>
          <a:p>
            <a:pPr>
              <a:defRPr/>
            </a:pPr>
            <a:fld id="{27CC2487-5FF1-4959-AEB2-1385F1B05412}" type="slidenum">
              <a:rPr lang="en-US" smtClean="0"/>
              <a:pPr>
                <a:defRPr/>
              </a:pPr>
              <a:t>8</a:t>
            </a:fld>
            <a:endParaRPr lang="en-US" dirty="0"/>
          </a:p>
        </p:txBody>
      </p:sp>
      <p:pic>
        <p:nvPicPr>
          <p:cNvPr id="5" name="Picture 4">
            <a:extLst>
              <a:ext uri="{FF2B5EF4-FFF2-40B4-BE49-F238E27FC236}">
                <a16:creationId xmlns:a16="http://schemas.microsoft.com/office/drawing/2014/main" id="{AB3FC35F-146F-4C70-AD6E-EBCDED66FDAD}"/>
              </a:ext>
            </a:extLst>
          </p:cNvPr>
          <p:cNvPicPr>
            <a:picLocks noChangeAspect="1"/>
          </p:cNvPicPr>
          <p:nvPr/>
        </p:nvPicPr>
        <p:blipFill>
          <a:blip r:embed="rId2"/>
          <a:stretch>
            <a:fillRect/>
          </a:stretch>
        </p:blipFill>
        <p:spPr>
          <a:xfrm>
            <a:off x="1717227" y="934075"/>
            <a:ext cx="5704784" cy="3844529"/>
          </a:xfrm>
          <a:prstGeom prst="rect">
            <a:avLst/>
          </a:prstGeom>
        </p:spPr>
      </p:pic>
      <p:sp>
        <p:nvSpPr>
          <p:cNvPr id="6" name="TextBox 5">
            <a:extLst>
              <a:ext uri="{FF2B5EF4-FFF2-40B4-BE49-F238E27FC236}">
                <a16:creationId xmlns:a16="http://schemas.microsoft.com/office/drawing/2014/main" id="{88260E13-7762-4192-BDC9-A6168DCFE1CF}"/>
              </a:ext>
            </a:extLst>
          </p:cNvPr>
          <p:cNvSpPr txBox="1"/>
          <p:nvPr/>
        </p:nvSpPr>
        <p:spPr>
          <a:xfrm>
            <a:off x="3028950" y="1714501"/>
            <a:ext cx="2262158" cy="507831"/>
          </a:xfrm>
          <a:prstGeom prst="rect">
            <a:avLst/>
          </a:prstGeom>
          <a:noFill/>
        </p:spPr>
        <p:txBody>
          <a:bodyPr wrap="none" rtlCol="0">
            <a:spAutoFit/>
          </a:bodyPr>
          <a:lstStyle/>
          <a:p>
            <a:r>
              <a:rPr lang="en-US" sz="1350" dirty="0"/>
              <a:t>Per Protocol estimated</a:t>
            </a:r>
          </a:p>
          <a:p>
            <a:r>
              <a:rPr lang="en-US" sz="1350" dirty="0"/>
              <a:t>Incidence RR 0.69 (.55-83)</a:t>
            </a:r>
          </a:p>
        </p:txBody>
      </p:sp>
      <p:cxnSp>
        <p:nvCxnSpPr>
          <p:cNvPr id="7" name="Straight Arrow Connector 6">
            <a:extLst>
              <a:ext uri="{FF2B5EF4-FFF2-40B4-BE49-F238E27FC236}">
                <a16:creationId xmlns:a16="http://schemas.microsoft.com/office/drawing/2014/main" id="{E3308EC0-9F64-493C-B198-34B1EE22633F}"/>
              </a:ext>
            </a:extLst>
          </p:cNvPr>
          <p:cNvCxnSpPr/>
          <p:nvPr/>
        </p:nvCxnSpPr>
        <p:spPr>
          <a:xfrm flipH="1">
            <a:off x="2713905" y="3028950"/>
            <a:ext cx="628650"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497738-5F67-42FA-871D-D5C08E434584}"/>
              </a:ext>
            </a:extLst>
          </p:cNvPr>
          <p:cNvSpPr txBox="1"/>
          <p:nvPr/>
        </p:nvSpPr>
        <p:spPr>
          <a:xfrm>
            <a:off x="2628900" y="2494129"/>
            <a:ext cx="2868093" cy="507831"/>
          </a:xfrm>
          <a:prstGeom prst="rect">
            <a:avLst/>
          </a:prstGeom>
          <a:noFill/>
        </p:spPr>
        <p:txBody>
          <a:bodyPr wrap="none" rtlCol="0">
            <a:spAutoFit/>
          </a:bodyPr>
          <a:lstStyle/>
          <a:p>
            <a:r>
              <a:rPr lang="en-US" sz="1350" dirty="0"/>
              <a:t>For PREVENTION Should Exclude</a:t>
            </a:r>
          </a:p>
          <a:p>
            <a:r>
              <a:rPr lang="en-US" sz="1350" dirty="0"/>
              <a:t>Baseline Cancers for Both Groups</a:t>
            </a:r>
          </a:p>
        </p:txBody>
      </p:sp>
      <p:sp>
        <p:nvSpPr>
          <p:cNvPr id="9" name="TextBox 8">
            <a:extLst>
              <a:ext uri="{FF2B5EF4-FFF2-40B4-BE49-F238E27FC236}">
                <a16:creationId xmlns:a16="http://schemas.microsoft.com/office/drawing/2014/main" id="{5AC10EFC-2451-4295-8CB1-3E8B448F1581}"/>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413530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A402B-F07E-4A34-B1D2-6B673BEAD206}"/>
              </a:ext>
            </a:extLst>
          </p:cNvPr>
          <p:cNvSpPr>
            <a:spLocks noGrp="1"/>
          </p:cNvSpPr>
          <p:nvPr>
            <p:ph type="title"/>
          </p:nvPr>
        </p:nvSpPr>
        <p:spPr>
          <a:xfrm>
            <a:off x="96050" y="129332"/>
            <a:ext cx="8229600" cy="652796"/>
          </a:xfrm>
        </p:spPr>
        <p:txBody>
          <a:bodyPr>
            <a:normAutofit fontScale="90000"/>
          </a:bodyPr>
          <a:lstStyle/>
          <a:p>
            <a:r>
              <a:rPr lang="en-US" dirty="0"/>
              <a:t>Cumulative Incidence – Eliminating Cancers That Couldn’t be Prevented by Polypectomy</a:t>
            </a:r>
          </a:p>
        </p:txBody>
      </p:sp>
      <p:graphicFrame>
        <p:nvGraphicFramePr>
          <p:cNvPr id="6" name="Content Placeholder 5">
            <a:extLst>
              <a:ext uri="{FF2B5EF4-FFF2-40B4-BE49-F238E27FC236}">
                <a16:creationId xmlns:a16="http://schemas.microsoft.com/office/drawing/2014/main" id="{020775D7-A3FA-42A4-A7AB-2357F53C64FB}"/>
              </a:ext>
            </a:extLst>
          </p:cNvPr>
          <p:cNvGraphicFramePr>
            <a:graphicFrameLocks noGrp="1"/>
          </p:cNvGraphicFramePr>
          <p:nvPr>
            <p:ph idx="1"/>
            <p:extLst>
              <p:ext uri="{D42A27DB-BD31-4B8C-83A1-F6EECF244321}">
                <p14:modId xmlns:p14="http://schemas.microsoft.com/office/powerpoint/2010/main" val="325064210"/>
              </p:ext>
            </p:extLst>
          </p:nvPr>
        </p:nvGraphicFramePr>
        <p:xfrm>
          <a:off x="572347" y="1181100"/>
          <a:ext cx="8229600" cy="33940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9103B91-5021-4189-B32C-83BA93ACFA56}"/>
              </a:ext>
            </a:extLst>
          </p:cNvPr>
          <p:cNvSpPr txBox="1"/>
          <p:nvPr/>
        </p:nvSpPr>
        <p:spPr>
          <a:xfrm>
            <a:off x="8448607" y="22803"/>
            <a:ext cx="810653" cy="369332"/>
          </a:xfrm>
          <a:prstGeom prst="rect">
            <a:avLst/>
          </a:prstGeom>
          <a:noFill/>
        </p:spPr>
        <p:txBody>
          <a:bodyPr wrap="square" rtlCol="0">
            <a:spAutoFit/>
          </a:bodyPr>
          <a:lstStyle/>
          <a:p>
            <a:r>
              <a:rPr lang="en-US" dirty="0"/>
              <a:t>Part I</a:t>
            </a:r>
          </a:p>
        </p:txBody>
      </p:sp>
    </p:spTree>
    <p:extLst>
      <p:ext uri="{BB962C8B-B14F-4D97-AF65-F5344CB8AC3E}">
        <p14:creationId xmlns:p14="http://schemas.microsoft.com/office/powerpoint/2010/main" val="2172601326"/>
      </p:ext>
    </p:extLst>
  </p:cSld>
  <p:clrMapOvr>
    <a:masterClrMapping/>
  </p:clrMapOvr>
</p:sld>
</file>

<file path=ppt/theme/theme1.xml><?xml version="1.0" encoding="utf-8"?>
<a:theme xmlns:a="http://schemas.openxmlformats.org/drawingml/2006/main" name="Office Theme">
  <a:themeElements>
    <a:clrScheme name="Custom 45">
      <a:dk1>
        <a:srgbClr val="000000"/>
      </a:dk1>
      <a:lt1>
        <a:srgbClr val="173860"/>
      </a:lt1>
      <a:dk2>
        <a:srgbClr val="6FCACC"/>
      </a:dk2>
      <a:lt2>
        <a:srgbClr val="EEECE1"/>
      </a:lt2>
      <a:accent1>
        <a:srgbClr val="6FCACC"/>
      </a:accent1>
      <a:accent2>
        <a:srgbClr val="CFE9AF"/>
      </a:accent2>
      <a:accent3>
        <a:srgbClr val="A0A3CE"/>
      </a:accent3>
      <a:accent4>
        <a:srgbClr val="FAB192"/>
      </a:accent4>
      <a:accent5>
        <a:srgbClr val="92D050"/>
      </a:accent5>
      <a:accent6>
        <a:srgbClr val="548DD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FFFF66"/>
    </a:dk1>
    <a:lt1>
      <a:srgbClr val="FFFFFF"/>
    </a:lt1>
    <a:dk2>
      <a:srgbClr val="FFFF66"/>
    </a:dk2>
    <a:lt2>
      <a:srgbClr val="808080"/>
    </a:lt2>
    <a:accent1>
      <a:srgbClr val="00CC99"/>
    </a:accent1>
    <a:accent2>
      <a:srgbClr val="3333CC"/>
    </a:accent2>
    <a:accent3>
      <a:srgbClr val="FFFFFF"/>
    </a:accent3>
    <a:accent4>
      <a:srgbClr val="DADA56"/>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493</TotalTime>
  <Words>2458</Words>
  <Application>Microsoft Macintosh PowerPoint</Application>
  <PresentationFormat>On-screen Show (16:9)</PresentationFormat>
  <Paragraphs>232</Paragraphs>
  <Slides>28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ff-quadraat-web-pro</vt:lpstr>
      <vt:lpstr>ff-scala-sans-pro</vt:lpstr>
      <vt:lpstr>Fira Sans</vt:lpstr>
      <vt:lpstr>interfaceregular</vt:lpstr>
      <vt:lpstr>Noto Serif JP</vt:lpstr>
      <vt:lpstr>Retina</vt:lpstr>
      <vt:lpstr>Times New Roman</vt:lpstr>
      <vt:lpstr>Office Theme</vt:lpstr>
      <vt:lpstr>PowerPoint Presentation</vt:lpstr>
      <vt:lpstr>Colorectal Cancer</vt:lpstr>
      <vt:lpstr>How do screening tests save lives?</vt:lpstr>
      <vt:lpstr>Colorectal Cancer Screening Works: RCTs of Sigmoidoscopy and Fecal Blood testing</vt:lpstr>
      <vt:lpstr>Fecal blood tests also work – via colonoscopy next step diagnosis/treatment</vt:lpstr>
      <vt:lpstr>The title perhaps should have said…</vt:lpstr>
      <vt:lpstr>Those who accepted screening appeared higher risk and their risk was “flat” post-screening</vt:lpstr>
      <vt:lpstr>Adjusted per-protocol analysis suggested effectiveness among those screened</vt:lpstr>
      <vt:lpstr>Cumulative Incidence – Eliminating Cancers That Couldn’t be Prevented by Polypectomy</vt:lpstr>
      <vt:lpstr>Mortality pattern similar to expected in adjusted analysis per protocol</vt:lpstr>
      <vt:lpstr>Extrapolating to a lifetime can be of help</vt:lpstr>
      <vt:lpstr>Multiple long-term models with best-available data suggest benefit</vt:lpstr>
      <vt:lpstr>Increased CRC Screening Associated With Marked Reductions in CRC Incidence, Mortality &amp; Disparities</vt:lpstr>
      <vt:lpstr>The quest for maximal ADR: Saving lives </vt:lpstr>
      <vt:lpstr>Decreased risk of cancer death</vt:lpstr>
      <vt:lpstr>There is strong association of post-polyp risk by physician ADR, especially at lower ADRs</vt:lpstr>
      <vt:lpstr>Question:  Can a colonoscopy quality feedback plus a regional training decrease variation and improve patient outcomes?</vt:lpstr>
      <vt:lpstr>Modeling a lifetime: Higher ADRs/Quality has a big impact</vt:lpstr>
      <vt:lpstr>Increasing ADR increases number of exams, but not as many as we might think</vt:lpstr>
      <vt:lpstr>Overall increasing ADR is likely win:win:win for incidence, mortality, cost with minimal effort</vt:lpstr>
      <vt:lpstr>Artificial Intelligence and Colonoscopy Quality: Problem *not* solved </vt:lpstr>
      <vt:lpstr>More is better vs. unexpected consequences </vt:lpstr>
      <vt:lpstr>Invitation to screening had adverse effect on other behaviors</vt:lpstr>
      <vt:lpstr>Does this apply to AI? Imagine 400 people getting a colonoscopy </vt:lpstr>
      <vt:lpstr>Does this apply to AI?  What if AI made the endoscopist less attentive for their component?</vt:lpstr>
      <vt:lpstr>In real life use, no clear benefit in large trial</vt:lpstr>
      <vt:lpstr>PowerPoint Presentation</vt:lpstr>
      <vt:lpstr>Artificial Intelligence and Colonoscopy Quality: Problem *not* solved</vt:lpstr>
    </vt:vector>
  </TitlesOfParts>
  <Manager/>
  <Company>Infotier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Morgan Taylor</dc:creator>
  <cp:keywords/>
  <dc:description/>
  <cp:lastModifiedBy>Danielle Smith</cp:lastModifiedBy>
  <cp:revision>20</cp:revision>
  <dcterms:created xsi:type="dcterms:W3CDTF">2017-09-29T19:54:19Z</dcterms:created>
  <dcterms:modified xsi:type="dcterms:W3CDTF">2023-05-18T16:49:22Z</dcterms:modified>
  <cp:category/>
</cp:coreProperties>
</file>