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715125" cy="9239250"/>
  <p:defaultTextStyle>
    <a:defPPr>
      <a:defRPr lang="en-US"/>
    </a:defPPr>
    <a:lvl1pPr algn="ctr" rtl="0" fontAlgn="base">
      <a:spcBef>
        <a:spcPct val="0"/>
      </a:spcBef>
      <a:spcAft>
        <a:spcPct val="0"/>
      </a:spcAft>
      <a:defRPr sz="6100" kern="1200">
        <a:solidFill>
          <a:schemeClr val="tx1"/>
        </a:solidFill>
        <a:latin typeface="Arial" charset="0"/>
        <a:ea typeface="+mn-ea"/>
        <a:cs typeface="+mn-cs"/>
      </a:defRPr>
    </a:lvl1pPr>
    <a:lvl2pPr marL="457200" algn="ctr" rtl="0" fontAlgn="base">
      <a:spcBef>
        <a:spcPct val="0"/>
      </a:spcBef>
      <a:spcAft>
        <a:spcPct val="0"/>
      </a:spcAft>
      <a:defRPr sz="6100" kern="1200">
        <a:solidFill>
          <a:schemeClr val="tx1"/>
        </a:solidFill>
        <a:latin typeface="Arial" charset="0"/>
        <a:ea typeface="+mn-ea"/>
        <a:cs typeface="+mn-cs"/>
      </a:defRPr>
    </a:lvl2pPr>
    <a:lvl3pPr marL="914400" algn="ctr" rtl="0" fontAlgn="base">
      <a:spcBef>
        <a:spcPct val="0"/>
      </a:spcBef>
      <a:spcAft>
        <a:spcPct val="0"/>
      </a:spcAft>
      <a:defRPr sz="6100" kern="1200">
        <a:solidFill>
          <a:schemeClr val="tx1"/>
        </a:solidFill>
        <a:latin typeface="Arial" charset="0"/>
        <a:ea typeface="+mn-ea"/>
        <a:cs typeface="+mn-cs"/>
      </a:defRPr>
    </a:lvl3pPr>
    <a:lvl4pPr marL="1371600" algn="ctr" rtl="0" fontAlgn="base">
      <a:spcBef>
        <a:spcPct val="0"/>
      </a:spcBef>
      <a:spcAft>
        <a:spcPct val="0"/>
      </a:spcAft>
      <a:defRPr sz="6100" kern="1200">
        <a:solidFill>
          <a:schemeClr val="tx1"/>
        </a:solidFill>
        <a:latin typeface="Arial" charset="0"/>
        <a:ea typeface="+mn-ea"/>
        <a:cs typeface="+mn-cs"/>
      </a:defRPr>
    </a:lvl4pPr>
    <a:lvl5pPr marL="1828800" algn="ctr" rtl="0" fontAlgn="base">
      <a:spcBef>
        <a:spcPct val="0"/>
      </a:spcBef>
      <a:spcAft>
        <a:spcPct val="0"/>
      </a:spcAft>
      <a:defRPr sz="6100" kern="1200">
        <a:solidFill>
          <a:schemeClr val="tx1"/>
        </a:solidFill>
        <a:latin typeface="Arial" charset="0"/>
        <a:ea typeface="+mn-ea"/>
        <a:cs typeface="+mn-cs"/>
      </a:defRPr>
    </a:lvl5pPr>
    <a:lvl6pPr marL="2286000" algn="l" defTabSz="914400" rtl="0" eaLnBrk="1" latinLnBrk="0" hangingPunct="1">
      <a:defRPr sz="6100" kern="1200">
        <a:solidFill>
          <a:schemeClr val="tx1"/>
        </a:solidFill>
        <a:latin typeface="Arial" charset="0"/>
        <a:ea typeface="+mn-ea"/>
        <a:cs typeface="+mn-cs"/>
      </a:defRPr>
    </a:lvl6pPr>
    <a:lvl7pPr marL="2743200" algn="l" defTabSz="914400" rtl="0" eaLnBrk="1" latinLnBrk="0" hangingPunct="1">
      <a:defRPr sz="6100" kern="1200">
        <a:solidFill>
          <a:schemeClr val="tx1"/>
        </a:solidFill>
        <a:latin typeface="Arial" charset="0"/>
        <a:ea typeface="+mn-ea"/>
        <a:cs typeface="+mn-cs"/>
      </a:defRPr>
    </a:lvl7pPr>
    <a:lvl8pPr marL="3200400" algn="l" defTabSz="914400" rtl="0" eaLnBrk="1" latinLnBrk="0" hangingPunct="1">
      <a:defRPr sz="6100" kern="1200">
        <a:solidFill>
          <a:schemeClr val="tx1"/>
        </a:solidFill>
        <a:latin typeface="Arial" charset="0"/>
        <a:ea typeface="+mn-ea"/>
        <a:cs typeface="+mn-cs"/>
      </a:defRPr>
    </a:lvl8pPr>
    <a:lvl9pPr marL="3657600" algn="l" defTabSz="914400" rtl="0" eaLnBrk="1" latinLnBrk="0" hangingPunct="1">
      <a:defRPr sz="6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922">
          <p15:clr>
            <a:srgbClr val="A4A3A4"/>
          </p15:clr>
        </p15:guide>
        <p15:guide id="2" orient="horz" pos="13464">
          <p15:clr>
            <a:srgbClr val="A4A3A4"/>
          </p15:clr>
        </p15:guide>
        <p15:guide id="3"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a:srgbClr val="EAEAEA"/>
    <a:srgbClr val="FF0000"/>
    <a:srgbClr val="003064"/>
    <a:srgbClr val="C0C0C0"/>
    <a:srgbClr val="0046D2"/>
    <a:srgbClr val="698ED9"/>
    <a:srgbClr val="A7C4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770" y="402"/>
      </p:cViewPr>
      <p:guideLst>
        <p:guide orient="horz" pos="6922"/>
        <p:guide orient="horz" pos="13464"/>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760413" y="692150"/>
            <a:ext cx="519588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C177D19-4A9C-4854-AD26-091DB4EDB972}" type="slidenum">
              <a:rPr lang="en-US"/>
              <a:pPr/>
              <a:t>‹#›</a:t>
            </a:fld>
            <a:endParaRPr lang="en-US"/>
          </a:p>
        </p:txBody>
      </p:sp>
    </p:spTree>
    <p:extLst>
      <p:ext uri="{BB962C8B-B14F-4D97-AF65-F5344CB8AC3E}">
        <p14:creationId xmlns:p14="http://schemas.microsoft.com/office/powerpoint/2010/main" val="36568668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5A4CA-B620-4ADE-BC8D-AE1AF25ED859}"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extBox 1">
            <a:extLst>
              <a:ext uri="{FF2B5EF4-FFF2-40B4-BE49-F238E27FC236}">
                <a16:creationId xmlns:a16="http://schemas.microsoft.com/office/drawing/2014/main" id="{C3A9CB0A-E25F-49CE-A12B-BCDF53D1AF95}"/>
              </a:ext>
            </a:extLst>
          </p:cNvPr>
          <p:cNvSpPr txBox="1"/>
          <p:nvPr userDrawn="1"/>
        </p:nvSpPr>
        <p:spPr>
          <a:xfrm>
            <a:off x="191996" y="21566866"/>
            <a:ext cx="1563248" cy="24622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a:solidFill>
                  <a:srgbClr val="003064"/>
                </a:solidFill>
              </a:rPr>
              <a:t>www.postersession.com</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6761440" y="21610320"/>
            <a:ext cx="3212917" cy="16501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9981965" y="21516257"/>
            <a:ext cx="2106410" cy="307777"/>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400">
                <a:solidFill>
                  <a:schemeClr val="bg1"/>
                </a:solidFill>
              </a:rPr>
              <a:t>www.postersession.com</a:t>
            </a:r>
          </a:p>
        </p:txBody>
      </p:sp>
      <p:sp>
        <p:nvSpPr>
          <p:cNvPr id="4" name="TextBox 1">
            <a:extLst>
              <a:ext uri="{FF2B5EF4-FFF2-40B4-BE49-F238E27FC236}">
                <a16:creationId xmlns:a16="http://schemas.microsoft.com/office/drawing/2014/main" id="{8F1B27D3-F669-480B-83CD-10EDAF30219B}"/>
              </a:ext>
            </a:extLst>
          </p:cNvPr>
          <p:cNvSpPr txBox="1"/>
          <p:nvPr userDrawn="1"/>
        </p:nvSpPr>
        <p:spPr>
          <a:xfrm>
            <a:off x="0" y="21822489"/>
            <a:ext cx="461986"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135313" rtl="0" fontAlgn="base">
        <a:spcBef>
          <a:spcPct val="0"/>
        </a:spcBef>
        <a:spcAft>
          <a:spcPct val="0"/>
        </a:spcAft>
        <a:defRPr sz="15100">
          <a:solidFill>
            <a:schemeClr val="tx2"/>
          </a:solidFill>
          <a:latin typeface="+mj-lt"/>
          <a:ea typeface="+mj-ea"/>
          <a:cs typeface="+mj-cs"/>
        </a:defRPr>
      </a:lvl1pPr>
      <a:lvl2pPr algn="ctr" defTabSz="3135313" rtl="0" fontAlgn="base">
        <a:spcBef>
          <a:spcPct val="0"/>
        </a:spcBef>
        <a:spcAft>
          <a:spcPct val="0"/>
        </a:spcAft>
        <a:defRPr sz="15100">
          <a:solidFill>
            <a:schemeClr val="tx2"/>
          </a:solidFill>
          <a:latin typeface="Arial" charset="0"/>
        </a:defRPr>
      </a:lvl2pPr>
      <a:lvl3pPr algn="ctr" defTabSz="3135313" rtl="0" fontAlgn="base">
        <a:spcBef>
          <a:spcPct val="0"/>
        </a:spcBef>
        <a:spcAft>
          <a:spcPct val="0"/>
        </a:spcAft>
        <a:defRPr sz="15100">
          <a:solidFill>
            <a:schemeClr val="tx2"/>
          </a:solidFill>
          <a:latin typeface="Arial" charset="0"/>
        </a:defRPr>
      </a:lvl3pPr>
      <a:lvl4pPr algn="ctr" defTabSz="3135313" rtl="0" fontAlgn="base">
        <a:spcBef>
          <a:spcPct val="0"/>
        </a:spcBef>
        <a:spcAft>
          <a:spcPct val="0"/>
        </a:spcAft>
        <a:defRPr sz="15100">
          <a:solidFill>
            <a:schemeClr val="tx2"/>
          </a:solidFill>
          <a:latin typeface="Arial" charset="0"/>
        </a:defRPr>
      </a:lvl4pPr>
      <a:lvl5pPr algn="ctr" defTabSz="3135313" rtl="0" fontAlgn="base">
        <a:spcBef>
          <a:spcPct val="0"/>
        </a:spcBef>
        <a:spcAft>
          <a:spcPct val="0"/>
        </a:spcAft>
        <a:defRPr sz="15100">
          <a:solidFill>
            <a:schemeClr val="tx2"/>
          </a:solidFill>
          <a:latin typeface="Arial" charset="0"/>
        </a:defRPr>
      </a:lvl5pPr>
      <a:lvl6pPr marL="457200" algn="ctr" defTabSz="3135313" rtl="0" fontAlgn="base">
        <a:spcBef>
          <a:spcPct val="0"/>
        </a:spcBef>
        <a:spcAft>
          <a:spcPct val="0"/>
        </a:spcAft>
        <a:defRPr sz="15100">
          <a:solidFill>
            <a:schemeClr val="tx2"/>
          </a:solidFill>
          <a:latin typeface="Arial" charset="0"/>
        </a:defRPr>
      </a:lvl6pPr>
      <a:lvl7pPr marL="914400" algn="ctr" defTabSz="3135313" rtl="0" fontAlgn="base">
        <a:spcBef>
          <a:spcPct val="0"/>
        </a:spcBef>
        <a:spcAft>
          <a:spcPct val="0"/>
        </a:spcAft>
        <a:defRPr sz="15100">
          <a:solidFill>
            <a:schemeClr val="tx2"/>
          </a:solidFill>
          <a:latin typeface="Arial" charset="0"/>
        </a:defRPr>
      </a:lvl7pPr>
      <a:lvl8pPr marL="1371600" algn="ctr" defTabSz="3135313" rtl="0" fontAlgn="base">
        <a:spcBef>
          <a:spcPct val="0"/>
        </a:spcBef>
        <a:spcAft>
          <a:spcPct val="0"/>
        </a:spcAft>
        <a:defRPr sz="15100">
          <a:solidFill>
            <a:schemeClr val="tx2"/>
          </a:solidFill>
          <a:latin typeface="Arial" charset="0"/>
        </a:defRPr>
      </a:lvl8pPr>
      <a:lvl9pPr marL="1828800" algn="ctr" defTabSz="3135313" rtl="0" fontAlgn="base">
        <a:spcBef>
          <a:spcPct val="0"/>
        </a:spcBef>
        <a:spcAft>
          <a:spcPct val="0"/>
        </a:spcAft>
        <a:defRPr sz="15100">
          <a:solidFill>
            <a:schemeClr val="tx2"/>
          </a:solidFill>
          <a:latin typeface="Arial" charset="0"/>
        </a:defRPr>
      </a:lvl9pPr>
    </p:titleStyle>
    <p:bodyStyle>
      <a:lvl1pPr marL="1176338" indent="-1176338" algn="l" defTabSz="3135313" rtl="0" fontAlgn="base">
        <a:spcBef>
          <a:spcPct val="20000"/>
        </a:spcBef>
        <a:spcAft>
          <a:spcPct val="0"/>
        </a:spcAft>
        <a:buChar char="•"/>
        <a:defRPr sz="11000">
          <a:solidFill>
            <a:schemeClr val="tx1"/>
          </a:solidFill>
          <a:latin typeface="+mn-lt"/>
          <a:ea typeface="+mn-ea"/>
          <a:cs typeface="+mn-cs"/>
        </a:defRPr>
      </a:lvl1pPr>
      <a:lvl2pPr marL="2546350" indent="-979488" algn="l" defTabSz="3135313" rtl="0" fontAlgn="base">
        <a:spcBef>
          <a:spcPct val="20000"/>
        </a:spcBef>
        <a:spcAft>
          <a:spcPct val="0"/>
        </a:spcAft>
        <a:buChar char="–"/>
        <a:defRPr sz="9600">
          <a:solidFill>
            <a:schemeClr val="tx1"/>
          </a:solidFill>
          <a:latin typeface="+mn-lt"/>
        </a:defRPr>
      </a:lvl2pPr>
      <a:lvl3pPr marL="3917950" indent="-782638" algn="l" defTabSz="3135313" rtl="0" fontAlgn="base">
        <a:spcBef>
          <a:spcPct val="20000"/>
        </a:spcBef>
        <a:spcAft>
          <a:spcPct val="0"/>
        </a:spcAft>
        <a:buChar char="•"/>
        <a:defRPr sz="8200">
          <a:solidFill>
            <a:schemeClr val="tx1"/>
          </a:solidFill>
          <a:latin typeface="+mn-lt"/>
        </a:defRPr>
      </a:lvl3pPr>
      <a:lvl4pPr marL="5484813" indent="-782638" algn="l" defTabSz="3135313" rtl="0" fontAlgn="base">
        <a:spcBef>
          <a:spcPct val="20000"/>
        </a:spcBef>
        <a:spcAft>
          <a:spcPct val="0"/>
        </a:spcAft>
        <a:buChar char="–"/>
        <a:defRPr sz="6900">
          <a:solidFill>
            <a:schemeClr val="tx1"/>
          </a:solidFill>
          <a:latin typeface="+mn-lt"/>
        </a:defRPr>
      </a:lvl4pPr>
      <a:lvl5pPr marL="7053263" indent="-782638" algn="l" defTabSz="3135313" rtl="0" fontAlgn="base">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4631650" y="4678034"/>
            <a:ext cx="7772400" cy="16708765"/>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8515350" y="4611064"/>
            <a:ext cx="7772400" cy="16700197"/>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16573500" y="4686602"/>
            <a:ext cx="7772400" cy="16700197"/>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457200" y="4690614"/>
            <a:ext cx="7772400" cy="16696185"/>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457200" y="6412371"/>
            <a:ext cx="7642689" cy="4978058"/>
          </a:xfrm>
          <a:prstGeom prst="rect">
            <a:avLst/>
          </a:prstGeom>
          <a:noFill/>
          <a:ln w="9525">
            <a:noFill/>
            <a:miter lim="800000"/>
            <a:headEnd/>
            <a:tailEnd/>
          </a:ln>
          <a:effectLst/>
        </p:spPr>
        <p:txBody>
          <a:bodyPr wrap="square" lIns="65306" tIns="32653" rIns="65306" bIns="32653">
            <a:spAutoFit/>
          </a:bodyPr>
          <a:lstStyle/>
          <a:p>
            <a:pPr marL="457200" indent="-457200" algn="just" defTabSz="3135313" eaLnBrk="0" hangingPunct="0">
              <a:lnSpc>
                <a:spcPct val="95000"/>
              </a:lnSpc>
              <a:buFont typeface="Arial" panose="020B0604020202020204" pitchFamily="34" charset="0"/>
              <a:buChar char="•"/>
            </a:pPr>
            <a:r>
              <a:rPr lang="en-US" sz="2400" dirty="0">
                <a:latin typeface="Times New Roman" pitchFamily="18" charset="0"/>
              </a:rPr>
              <a:t>Since the age of diagnosis of inflammatory bowel disease (IBD) overlaps considerably with the reproductive years, the treatment decisions made for IBD should align with the reproductive goals of patients.</a:t>
            </a:r>
          </a:p>
          <a:p>
            <a:pPr marL="457200" indent="-457200" algn="just" defTabSz="3135313" eaLnBrk="0" hangingPunct="0">
              <a:lnSpc>
                <a:spcPct val="95000"/>
              </a:lnSpc>
              <a:buFont typeface="Arial" panose="020B0604020202020204" pitchFamily="34" charset="0"/>
              <a:buChar char="•"/>
            </a:pPr>
            <a:r>
              <a:rPr lang="en-US" sz="2400" dirty="0">
                <a:latin typeface="Times New Roman" pitchFamily="18" charset="0"/>
              </a:rPr>
              <a:t>Much attention has been directed toward female reproductive considerations with IBD, particularly regarding the fetal safety of biologic therapy during pregnancy. Fortunately, most data support the safe usage of these therapies in pregnancy </a:t>
            </a:r>
          </a:p>
          <a:p>
            <a:pPr marL="457200" indent="-457200" algn="just" defTabSz="3135313" eaLnBrk="0" hangingPunct="0">
              <a:lnSpc>
                <a:spcPct val="95000"/>
              </a:lnSpc>
              <a:buFont typeface="Arial" panose="020B0604020202020204" pitchFamily="34" charset="0"/>
              <a:buChar char="•"/>
            </a:pPr>
            <a:r>
              <a:rPr lang="en-US" sz="2400" dirty="0">
                <a:latin typeface="Times New Roman" pitchFamily="18" charset="0"/>
              </a:rPr>
              <a:t>In contrast,  relatively less information is available on the reproductive outcomes in men with IBD </a:t>
            </a:r>
          </a:p>
          <a:p>
            <a:pPr marL="457200" indent="-457200" algn="just" defTabSz="3135313" eaLnBrk="0" hangingPunct="0">
              <a:lnSpc>
                <a:spcPct val="95000"/>
              </a:lnSpc>
              <a:buFont typeface="Arial" panose="020B0604020202020204" pitchFamily="34" charset="0"/>
              <a:buChar char="•"/>
            </a:pPr>
            <a:r>
              <a:rPr lang="en-US" sz="2400" dirty="0">
                <a:latin typeface="Times New Roman" pitchFamily="18" charset="0"/>
              </a:rPr>
              <a:t>We explored the association of biologic and thiopurine therapy in male patients with IBD with adverse pregnancy outcomes and semen parameters. </a:t>
            </a:r>
          </a:p>
        </p:txBody>
      </p:sp>
      <p:sp>
        <p:nvSpPr>
          <p:cNvPr id="2059" name="Text Box 11"/>
          <p:cNvSpPr txBox="1">
            <a:spLocks noChangeArrowheads="1"/>
          </p:cNvSpPr>
          <p:nvPr/>
        </p:nvSpPr>
        <p:spPr bwMode="auto">
          <a:xfrm>
            <a:off x="24712023" y="15463429"/>
            <a:ext cx="7667964" cy="996950"/>
          </a:xfrm>
          <a:prstGeom prst="rect">
            <a:avLst/>
          </a:prstGeom>
          <a:solidFill>
            <a:srgbClr val="800000"/>
          </a:solidFill>
          <a:ln w="9525">
            <a:noFill/>
            <a:miter lim="800000"/>
            <a:headEnd/>
            <a:tailEnd/>
          </a:ln>
          <a:effectLst/>
        </p:spPr>
        <p:txBody>
          <a:bodyPr wrap="square" lIns="65306" tIns="32653" rIns="65306" bIns="32653">
            <a:spAutoFit/>
          </a:bodyPr>
          <a:lstStyle/>
          <a:p>
            <a:pPr defTabSz="3135313">
              <a:spcBef>
                <a:spcPct val="50000"/>
              </a:spcBef>
            </a:pPr>
            <a:r>
              <a:rPr lang="en-US" b="1" dirty="0">
                <a:solidFill>
                  <a:schemeClr val="bg1"/>
                </a:solidFill>
                <a:latin typeface="Times New Roman" panose="02020603050405020304" pitchFamily="18" charset="0"/>
                <a:cs typeface="Times New Roman" panose="02020603050405020304" pitchFamily="18" charset="0"/>
              </a:rPr>
              <a:t>Conclusions</a:t>
            </a:r>
          </a:p>
        </p:txBody>
      </p:sp>
      <p:sp>
        <p:nvSpPr>
          <p:cNvPr id="2061" name="AutoShape 13"/>
          <p:cNvSpPr>
            <a:spLocks noChangeArrowheads="1"/>
          </p:cNvSpPr>
          <p:nvPr/>
        </p:nvSpPr>
        <p:spPr bwMode="auto">
          <a:xfrm>
            <a:off x="514350" y="254000"/>
            <a:ext cx="31889700" cy="4309056"/>
          </a:xfrm>
          <a:prstGeom prst="roundRect">
            <a:avLst>
              <a:gd name="adj" fmla="val 10870"/>
            </a:avLst>
          </a:prstGeom>
          <a:noFill/>
          <a:ln w="9525">
            <a:solidFill>
              <a:schemeClr val="tx1"/>
            </a:solidFill>
            <a:round/>
            <a:headEnd/>
            <a:tailEnd/>
          </a:ln>
          <a:effectLst/>
        </p:spPr>
        <p:txBody>
          <a:bodyPr wrap="none" lIns="65306" tIns="32653" rIns="65306" bIns="32653" anchor="ctr"/>
          <a:lstStyle/>
          <a:p>
            <a:pPr defTabSz="3135313"/>
            <a:endParaRPr lang="en-US">
              <a:solidFill>
                <a:schemeClr val="bg1"/>
              </a:solidFill>
            </a:endParaRPr>
          </a:p>
        </p:txBody>
      </p:sp>
      <p:sp>
        <p:nvSpPr>
          <p:cNvPr id="2062" name="Text Box 14"/>
          <p:cNvSpPr txBox="1">
            <a:spLocks noChangeArrowheads="1"/>
          </p:cNvSpPr>
          <p:nvPr/>
        </p:nvSpPr>
        <p:spPr bwMode="auto">
          <a:xfrm>
            <a:off x="4059531" y="330123"/>
            <a:ext cx="24799979" cy="1727937"/>
          </a:xfrm>
          <a:prstGeom prst="rect">
            <a:avLst/>
          </a:prstGeom>
          <a:noFill/>
          <a:ln w="9525">
            <a:noFill/>
            <a:miter lim="800000"/>
            <a:headEnd/>
            <a:tailEnd/>
          </a:ln>
          <a:effectLst/>
        </p:spPr>
        <p:txBody>
          <a:bodyPr wrap="square" lIns="65306" tIns="32653" rIns="65306" bIns="32653">
            <a:spAutoFit/>
          </a:bodyPr>
          <a:lstStyle/>
          <a:p>
            <a:r>
              <a:rPr lang="en-US" sz="5400" b="1" dirty="0">
                <a:latin typeface="Times New Roman" panose="02020603050405020304" pitchFamily="18" charset="0"/>
                <a:cs typeface="Times New Roman" panose="02020603050405020304" pitchFamily="18" charset="0"/>
              </a:rPr>
              <a:t>Paternal Biologic Exposure in Inflammatory Bowel Disease and Adverse Pregnancy Outcomes and Semen Parameters: A Systematic Review and Meta-Analysis</a:t>
            </a:r>
          </a:p>
        </p:txBody>
      </p:sp>
      <p:sp>
        <p:nvSpPr>
          <p:cNvPr id="2090" name="Text Box 42"/>
          <p:cNvSpPr txBox="1">
            <a:spLocks noChangeArrowheads="1"/>
          </p:cNvSpPr>
          <p:nvPr/>
        </p:nvSpPr>
        <p:spPr bwMode="auto">
          <a:xfrm>
            <a:off x="561680" y="5119197"/>
            <a:ext cx="7642689" cy="996950"/>
          </a:xfrm>
          <a:prstGeom prst="rect">
            <a:avLst/>
          </a:prstGeom>
          <a:solidFill>
            <a:srgbClr val="800000"/>
          </a:solidFill>
          <a:ln w="9525">
            <a:noFill/>
            <a:miter lim="800000"/>
            <a:headEnd/>
            <a:tailEnd/>
          </a:ln>
          <a:effectLst/>
        </p:spPr>
        <p:txBody>
          <a:bodyPr wrap="square" lIns="65306" tIns="32653" rIns="65306" bIns="32653">
            <a:spAutoFit/>
          </a:bodyPr>
          <a:lstStyle/>
          <a:p>
            <a:pPr defTabSz="3135313">
              <a:spcBef>
                <a:spcPct val="50000"/>
              </a:spcBef>
            </a:pPr>
            <a:r>
              <a:rPr lang="en-US" b="1">
                <a:solidFill>
                  <a:schemeClr val="bg1"/>
                </a:solidFill>
                <a:latin typeface="Times New Roman" panose="02020603050405020304" pitchFamily="18" charset="0"/>
                <a:cs typeface="Times New Roman" panose="02020603050405020304" pitchFamily="18" charset="0"/>
              </a:rPr>
              <a:t>Introduction</a:t>
            </a:r>
          </a:p>
        </p:txBody>
      </p:sp>
      <p:pic>
        <p:nvPicPr>
          <p:cNvPr id="29" name="Picture 28">
            <a:extLst>
              <a:ext uri="{FF2B5EF4-FFF2-40B4-BE49-F238E27FC236}">
                <a16:creationId xmlns:a16="http://schemas.microsoft.com/office/drawing/2014/main" id="{0C710E36-E698-4C08-B567-6E82D7BD2F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972" y="294647"/>
            <a:ext cx="3351918" cy="4033859"/>
          </a:xfrm>
          <a:prstGeom prst="rect">
            <a:avLst/>
          </a:prstGeom>
        </p:spPr>
      </p:pic>
      <p:sp>
        <p:nvSpPr>
          <p:cNvPr id="49" name="Text Box 14">
            <a:extLst>
              <a:ext uri="{FF2B5EF4-FFF2-40B4-BE49-F238E27FC236}">
                <a16:creationId xmlns:a16="http://schemas.microsoft.com/office/drawing/2014/main" id="{5BB45EB6-0B82-4E52-9A6F-9E185665D9EE}"/>
              </a:ext>
            </a:extLst>
          </p:cNvPr>
          <p:cNvSpPr txBox="1">
            <a:spLocks noChangeArrowheads="1"/>
          </p:cNvSpPr>
          <p:nvPr/>
        </p:nvSpPr>
        <p:spPr bwMode="auto">
          <a:xfrm>
            <a:off x="4273175" y="1958138"/>
            <a:ext cx="24028400" cy="1235495"/>
          </a:xfrm>
          <a:prstGeom prst="rect">
            <a:avLst/>
          </a:prstGeom>
          <a:noFill/>
          <a:ln w="9525">
            <a:noFill/>
            <a:miter lim="800000"/>
            <a:headEnd/>
            <a:tailEnd/>
          </a:ln>
          <a:effectLst/>
        </p:spPr>
        <p:txBody>
          <a:bodyPr wrap="square" lIns="65306" tIns="32653" rIns="65306" bIns="32653">
            <a:spAutoFit/>
          </a:bodyPr>
          <a:lstStyle/>
          <a:p>
            <a:r>
              <a:rPr lang="en-US" sz="3800" dirty="0">
                <a:latin typeface="Times New Roman" panose="02020603050405020304" pitchFamily="18" charset="0"/>
                <a:cs typeface="Times New Roman" panose="02020603050405020304" pitchFamily="18" charset="0"/>
              </a:rPr>
              <a:t>John Gubatan, MD</a:t>
            </a:r>
            <a:r>
              <a:rPr lang="en-US" sz="3800" baseline="30000" dirty="0">
                <a:latin typeface="Times New Roman" panose="02020603050405020304" pitchFamily="18" charset="0"/>
                <a:cs typeface="Times New Roman" panose="02020603050405020304" pitchFamily="18" charset="0"/>
              </a:rPr>
              <a:t>1</a:t>
            </a:r>
            <a:r>
              <a:rPr lang="en-US" sz="3800" dirty="0">
                <a:latin typeface="Times New Roman" panose="02020603050405020304" pitchFamily="18" charset="0"/>
                <a:cs typeface="Times New Roman" panose="02020603050405020304" pitchFamily="18" charset="0"/>
              </a:rPr>
              <a:t>, Grant E. Barber, MD</a:t>
            </a:r>
            <a:r>
              <a:rPr lang="en-US" sz="3800" baseline="30000" dirty="0">
                <a:latin typeface="Times New Roman" panose="02020603050405020304" pitchFamily="18" charset="0"/>
                <a:cs typeface="Times New Roman" panose="02020603050405020304" pitchFamily="18" charset="0"/>
              </a:rPr>
              <a:t>1</a:t>
            </a:r>
            <a:r>
              <a:rPr lang="en-US" sz="3800" dirty="0">
                <a:latin typeface="Times New Roman" panose="02020603050405020304" pitchFamily="18" charset="0"/>
                <a:cs typeface="Times New Roman" panose="02020603050405020304" pitchFamily="18" charset="0"/>
              </a:rPr>
              <a:t>, Ole Haagen Nielsen MD, DM.Sc.</a:t>
            </a:r>
            <a:r>
              <a:rPr lang="en-US" sz="3800" baseline="30000" dirty="0">
                <a:latin typeface="Times New Roman" panose="02020603050405020304" pitchFamily="18" charset="0"/>
                <a:cs typeface="Times New Roman" panose="02020603050405020304" pitchFamily="18" charset="0"/>
              </a:rPr>
              <a:t>3</a:t>
            </a:r>
            <a:r>
              <a:rPr lang="en-US" sz="3800" dirty="0">
                <a:latin typeface="Times New Roman" panose="02020603050405020304" pitchFamily="18" charset="0"/>
                <a:cs typeface="Times New Roman" panose="02020603050405020304" pitchFamily="18" charset="0"/>
              </a:rPr>
              <a:t>, Carsten Bogh Juhl, PT, MPH, PhD</a:t>
            </a:r>
            <a:r>
              <a:rPr lang="en-US" sz="3800" baseline="30000" dirty="0">
                <a:latin typeface="Times New Roman" panose="02020603050405020304" pitchFamily="18" charset="0"/>
                <a:cs typeface="Times New Roman" panose="02020603050405020304" pitchFamily="18" charset="0"/>
              </a:rPr>
              <a:t>4</a:t>
            </a:r>
            <a:r>
              <a:rPr lang="en-US" sz="3800" dirty="0">
                <a:latin typeface="Times New Roman" panose="02020603050405020304" pitchFamily="18" charset="0"/>
                <a:cs typeface="Times New Roman" panose="02020603050405020304" pitchFamily="18" charset="0"/>
              </a:rPr>
              <a:t>, Cynthia Maxwell, MD</a:t>
            </a:r>
            <a:r>
              <a:rPr lang="en-US" sz="3800" baseline="30000" dirty="0">
                <a:latin typeface="Times New Roman" panose="02020603050405020304" pitchFamily="18" charset="0"/>
                <a:cs typeface="Times New Roman" panose="02020603050405020304" pitchFamily="18" charset="0"/>
              </a:rPr>
              <a:t>5</a:t>
            </a:r>
            <a:r>
              <a:rPr lang="en-US" sz="3800" dirty="0">
                <a:latin typeface="Times New Roman" panose="02020603050405020304" pitchFamily="18" charset="0"/>
                <a:cs typeface="Times New Roman" panose="02020603050405020304" pitchFamily="18" charset="0"/>
              </a:rPr>
              <a:t>, Michael L. Einsenberg</a:t>
            </a:r>
            <a:r>
              <a:rPr lang="en-US" sz="3800" baseline="30000" dirty="0">
                <a:latin typeface="Times New Roman" panose="02020603050405020304" pitchFamily="18" charset="0"/>
                <a:cs typeface="Times New Roman" panose="02020603050405020304" pitchFamily="18" charset="0"/>
              </a:rPr>
              <a:t>2</a:t>
            </a:r>
            <a:r>
              <a:rPr lang="en-US" sz="3800" dirty="0">
                <a:latin typeface="Times New Roman" panose="02020603050405020304" pitchFamily="18" charset="0"/>
                <a:cs typeface="Times New Roman" panose="02020603050405020304" pitchFamily="18" charset="0"/>
              </a:rPr>
              <a:t>, MD, Sarah E. Streett, MD</a:t>
            </a:r>
            <a:r>
              <a:rPr lang="en-US" sz="3800" baseline="30000" dirty="0">
                <a:latin typeface="Times New Roman" panose="02020603050405020304" pitchFamily="18" charset="0"/>
                <a:cs typeface="Times New Roman" panose="02020603050405020304" pitchFamily="18" charset="0"/>
              </a:rPr>
              <a:t>1</a:t>
            </a:r>
          </a:p>
        </p:txBody>
      </p:sp>
      <p:sp>
        <p:nvSpPr>
          <p:cNvPr id="50" name="Text Box 14">
            <a:extLst>
              <a:ext uri="{FF2B5EF4-FFF2-40B4-BE49-F238E27FC236}">
                <a16:creationId xmlns:a16="http://schemas.microsoft.com/office/drawing/2014/main" id="{2295030C-2C61-4CD7-9E33-97DB4CDE196F}"/>
              </a:ext>
            </a:extLst>
          </p:cNvPr>
          <p:cNvSpPr txBox="1">
            <a:spLocks noChangeArrowheads="1"/>
          </p:cNvSpPr>
          <p:nvPr/>
        </p:nvSpPr>
        <p:spPr bwMode="auto">
          <a:xfrm>
            <a:off x="4059531" y="3155265"/>
            <a:ext cx="24028400" cy="1266272"/>
          </a:xfrm>
          <a:prstGeom prst="rect">
            <a:avLst/>
          </a:prstGeom>
          <a:noFill/>
          <a:ln w="9525">
            <a:noFill/>
            <a:miter lim="800000"/>
            <a:headEnd/>
            <a:tailEnd/>
          </a:ln>
          <a:effectLst/>
        </p:spPr>
        <p:txBody>
          <a:bodyPr wrap="square" lIns="65306" tIns="32653" rIns="65306" bIns="32653">
            <a:spAutoFit/>
          </a:bodyPr>
          <a:lstStyle/>
          <a:p>
            <a:pPr algn="l" defTabSz="3135313"/>
            <a:r>
              <a:rPr lang="en-US" sz="2600" dirty="0">
                <a:latin typeface="Times New Roman" panose="02020603050405020304" pitchFamily="18" charset="0"/>
                <a:cs typeface="Times New Roman" panose="02020603050405020304" pitchFamily="18" charset="0"/>
              </a:rPr>
              <a:t>1. Division of Gastroenterology and Hepatology, Stanford University School of Medicine, 2. Department of Urology, Stanford University School of Medicine, Stanford, CA, 3. Department of Gastroenterology, Medical Section, Herlev Hospital, University of Copenhagen, Denmark, 4. Department of Physiotherapy and Occupational Therapy, Herlev and Gentofte Hospital, University of Copenhagen, Denmark, 5. Dept, of Obstetrics &amp; Gynaecology, Mount Sinai Hospital, Toronto, ON, Canada.</a:t>
            </a:r>
          </a:p>
        </p:txBody>
      </p:sp>
      <p:sp>
        <p:nvSpPr>
          <p:cNvPr id="51" name="Text Box 42">
            <a:extLst>
              <a:ext uri="{FF2B5EF4-FFF2-40B4-BE49-F238E27FC236}">
                <a16:creationId xmlns:a16="http://schemas.microsoft.com/office/drawing/2014/main" id="{530A4906-4998-468F-9BF3-3ED8995FC053}"/>
              </a:ext>
            </a:extLst>
          </p:cNvPr>
          <p:cNvSpPr txBox="1">
            <a:spLocks noChangeArrowheads="1"/>
          </p:cNvSpPr>
          <p:nvPr/>
        </p:nvSpPr>
        <p:spPr bwMode="auto">
          <a:xfrm>
            <a:off x="540700" y="11687717"/>
            <a:ext cx="7605400" cy="996950"/>
          </a:xfrm>
          <a:prstGeom prst="rect">
            <a:avLst/>
          </a:prstGeom>
          <a:solidFill>
            <a:srgbClr val="800000"/>
          </a:solidFill>
          <a:ln w="9525">
            <a:noFill/>
            <a:miter lim="800000"/>
            <a:headEnd/>
            <a:tailEnd/>
          </a:ln>
          <a:effectLst/>
        </p:spPr>
        <p:txBody>
          <a:bodyPr wrap="square" lIns="65306" tIns="32653" rIns="65306" bIns="32653">
            <a:spAutoFit/>
          </a:bodyPr>
          <a:lstStyle/>
          <a:p>
            <a:pPr defTabSz="3135313">
              <a:spcBef>
                <a:spcPct val="50000"/>
              </a:spcBef>
            </a:pPr>
            <a:r>
              <a:rPr lang="en-US" b="1" dirty="0">
                <a:solidFill>
                  <a:schemeClr val="bg1"/>
                </a:solidFill>
                <a:latin typeface="Times New Roman" panose="02020603050405020304" pitchFamily="18" charset="0"/>
                <a:cs typeface="Times New Roman" panose="02020603050405020304" pitchFamily="18" charset="0"/>
              </a:rPr>
              <a:t>Methods </a:t>
            </a:r>
          </a:p>
        </p:txBody>
      </p:sp>
      <p:sp>
        <p:nvSpPr>
          <p:cNvPr id="52" name="Text Box 9">
            <a:extLst>
              <a:ext uri="{FF2B5EF4-FFF2-40B4-BE49-F238E27FC236}">
                <a16:creationId xmlns:a16="http://schemas.microsoft.com/office/drawing/2014/main" id="{2907D32B-BC8A-48D1-BF2F-041204CB5E23}"/>
              </a:ext>
            </a:extLst>
          </p:cNvPr>
          <p:cNvSpPr txBox="1">
            <a:spLocks noChangeArrowheads="1"/>
          </p:cNvSpPr>
          <p:nvPr/>
        </p:nvSpPr>
        <p:spPr bwMode="auto">
          <a:xfrm>
            <a:off x="561680" y="13143243"/>
            <a:ext cx="7486103" cy="7784980"/>
          </a:xfrm>
          <a:prstGeom prst="rect">
            <a:avLst/>
          </a:prstGeom>
          <a:noFill/>
          <a:ln w="9525">
            <a:noFill/>
            <a:miter lim="800000"/>
            <a:headEnd/>
            <a:tailEnd/>
          </a:ln>
          <a:effectLst/>
        </p:spPr>
        <p:txBody>
          <a:bodyPr wrap="square" lIns="65306" tIns="32653" rIns="65306" bIns="32653">
            <a:spAutoFit/>
          </a:bodyPr>
          <a:lstStyle/>
          <a:p>
            <a:pPr marL="457200" indent="-457200" algn="just" defTabSz="3135313" eaLnBrk="0" hangingPunct="0">
              <a:lnSpc>
                <a:spcPct val="95000"/>
              </a:lnSpc>
              <a:buFont typeface="Arial" panose="020B0604020202020204" pitchFamily="34" charset="0"/>
              <a:buChar char="•"/>
            </a:pPr>
            <a:r>
              <a:rPr lang="en-US" sz="2400" dirty="0">
                <a:latin typeface="Times New Roman" pitchFamily="18" charset="0"/>
              </a:rPr>
              <a:t>We searched Medline, Embase, Scopus, and Web of Science (PROSPERO protocol CRD42020197098) from inception to March 2021 for studies reporting adverse pregnancy outcomes and semen parameters in male IBD patients exposed to biologics. </a:t>
            </a:r>
          </a:p>
          <a:p>
            <a:pPr marL="457200" indent="-457200" algn="just" defTabSz="3135313" eaLnBrk="0" hangingPunct="0">
              <a:lnSpc>
                <a:spcPct val="95000"/>
              </a:lnSpc>
              <a:buFont typeface="Arial" panose="020B0604020202020204" pitchFamily="34" charset="0"/>
              <a:buChar char="•"/>
            </a:pPr>
            <a:r>
              <a:rPr lang="en-US" sz="2400" dirty="0">
                <a:latin typeface="Times New Roman" pitchFamily="18" charset="0"/>
              </a:rPr>
              <a:t>We also compared adverse pregnancy outcomes and sperm parameters in biologic versus thiopurine users. </a:t>
            </a:r>
          </a:p>
          <a:p>
            <a:pPr marL="457200" indent="-457200" algn="just" defTabSz="3135313" eaLnBrk="0" hangingPunct="0">
              <a:lnSpc>
                <a:spcPct val="95000"/>
              </a:lnSpc>
              <a:buFont typeface="Arial" panose="020B0604020202020204" pitchFamily="34" charset="0"/>
              <a:buChar char="•"/>
            </a:pPr>
            <a:r>
              <a:rPr lang="en-US" sz="2400" dirty="0">
                <a:latin typeface="Times New Roman" pitchFamily="18" charset="0"/>
              </a:rPr>
              <a:t>Exposure to biologics in male IBD patients was defined by biologic use at the time of conception or exposure concurrent with the time of sperm analysis.  </a:t>
            </a:r>
          </a:p>
          <a:p>
            <a:pPr marL="457200" indent="-457200" algn="just" defTabSz="3135313" eaLnBrk="0" hangingPunct="0">
              <a:lnSpc>
                <a:spcPct val="95000"/>
              </a:lnSpc>
              <a:buFont typeface="Arial" panose="020B0604020202020204" pitchFamily="34" charset="0"/>
              <a:buChar char="•"/>
            </a:pPr>
            <a:r>
              <a:rPr lang="en-US" sz="2400" dirty="0">
                <a:latin typeface="Times New Roman" pitchFamily="18" charset="0"/>
              </a:rPr>
              <a:t>Pregnancy outcomes of interest included: early pregnancy loss, (spontaneous abortions during first 13 weeks of pregnancy) preterm birth (birth occurring between 20- and 37-weeks gestation), and congenital malformations as reported by individual studies.</a:t>
            </a:r>
          </a:p>
          <a:p>
            <a:pPr marL="457200" indent="-457200" algn="just" defTabSz="3135313" eaLnBrk="0" hangingPunct="0">
              <a:lnSpc>
                <a:spcPct val="95000"/>
              </a:lnSpc>
              <a:buFont typeface="Arial" panose="020B0604020202020204" pitchFamily="34" charset="0"/>
              <a:buChar char="•"/>
            </a:pPr>
            <a:r>
              <a:rPr lang="en-US" sz="2400" dirty="0">
                <a:latin typeface="Times New Roman" pitchFamily="18" charset="0"/>
              </a:rPr>
              <a:t> Semen outcomes of interest included sperm count (number per million), morphology (percentage normal forms), and motility (percentage progressive motility) as reported by individual studies. </a:t>
            </a:r>
          </a:p>
          <a:p>
            <a:pPr marL="457200" indent="-457200" algn="just" defTabSz="3135313" eaLnBrk="0" hangingPunct="0">
              <a:lnSpc>
                <a:spcPct val="95000"/>
              </a:lnSpc>
              <a:buFont typeface="Arial" panose="020B0604020202020204" pitchFamily="34" charset="0"/>
              <a:buChar char="•"/>
            </a:pPr>
            <a:r>
              <a:rPr lang="en-US" sz="2400" dirty="0">
                <a:latin typeface="Times New Roman" pitchFamily="18" charset="0"/>
              </a:rPr>
              <a:t>Prevalence, standardized mean difference (SMD), and odds ratios of outcomes were pooled and analyzed using a random effects model.. </a:t>
            </a:r>
          </a:p>
        </p:txBody>
      </p:sp>
      <p:sp>
        <p:nvSpPr>
          <p:cNvPr id="66" name="Text Box 9">
            <a:extLst>
              <a:ext uri="{FF2B5EF4-FFF2-40B4-BE49-F238E27FC236}">
                <a16:creationId xmlns:a16="http://schemas.microsoft.com/office/drawing/2014/main" id="{84E1DBE7-27A6-492C-AD73-193F69209FDE}"/>
              </a:ext>
            </a:extLst>
          </p:cNvPr>
          <p:cNvSpPr txBox="1">
            <a:spLocks noChangeArrowheads="1"/>
          </p:cNvSpPr>
          <p:nvPr/>
        </p:nvSpPr>
        <p:spPr bwMode="auto">
          <a:xfrm>
            <a:off x="24753404" y="16561589"/>
            <a:ext cx="7278192" cy="2281935"/>
          </a:xfrm>
          <a:prstGeom prst="rect">
            <a:avLst/>
          </a:prstGeom>
          <a:noFill/>
          <a:ln w="9525">
            <a:noFill/>
            <a:miter lim="800000"/>
            <a:headEnd/>
            <a:tailEnd/>
          </a:ln>
          <a:effectLst/>
        </p:spPr>
        <p:txBody>
          <a:bodyPr wrap="square" lIns="65306" tIns="32653" rIns="65306" bIns="32653">
            <a:spAutoFit/>
          </a:bodyPr>
          <a:lstStyle/>
          <a:p>
            <a:pPr marL="457200" indent="-4572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Biologic therapy or thiopurine use in male patients with IBD are not associated with more prevalent adverse pregnancy outcomes or impairment in semen parameters. </a:t>
            </a:r>
          </a:p>
          <a:p>
            <a:pPr marL="457200" indent="-4572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safety profile of biologics is comparable to thiopurines in male IBD reproductive outcomes.</a:t>
            </a:r>
          </a:p>
        </p:txBody>
      </p:sp>
      <p:sp>
        <p:nvSpPr>
          <p:cNvPr id="7" name="TextBox 6">
            <a:extLst>
              <a:ext uri="{FF2B5EF4-FFF2-40B4-BE49-F238E27FC236}">
                <a16:creationId xmlns:a16="http://schemas.microsoft.com/office/drawing/2014/main" id="{A9A922EB-C03A-4CFF-9172-05CAE776C792}"/>
              </a:ext>
            </a:extLst>
          </p:cNvPr>
          <p:cNvSpPr txBox="1"/>
          <p:nvPr/>
        </p:nvSpPr>
        <p:spPr>
          <a:xfrm>
            <a:off x="4392" y="21623031"/>
            <a:ext cx="3251491" cy="276999"/>
          </a:xfrm>
          <a:prstGeom prst="rect">
            <a:avLst/>
          </a:prstGeom>
          <a:solidFill>
            <a:schemeClr val="bg1"/>
          </a:solidFill>
        </p:spPr>
        <p:txBody>
          <a:bodyPr wrap="square" rtlCol="0">
            <a:spAutoFit/>
          </a:bodyPr>
          <a:lstStyle/>
          <a:p>
            <a:endParaRPr lang="en-US" sz="1200"/>
          </a:p>
        </p:txBody>
      </p:sp>
      <p:sp>
        <p:nvSpPr>
          <p:cNvPr id="69" name="Text Box 9">
            <a:extLst>
              <a:ext uri="{FF2B5EF4-FFF2-40B4-BE49-F238E27FC236}">
                <a16:creationId xmlns:a16="http://schemas.microsoft.com/office/drawing/2014/main" id="{377C5CB3-4BB3-4EE6-8BFB-966D1DAD972A}"/>
              </a:ext>
            </a:extLst>
          </p:cNvPr>
          <p:cNvSpPr txBox="1">
            <a:spLocks noChangeArrowheads="1"/>
          </p:cNvSpPr>
          <p:nvPr/>
        </p:nvSpPr>
        <p:spPr bwMode="auto">
          <a:xfrm>
            <a:off x="24701829" y="13224025"/>
            <a:ext cx="7654095" cy="2112658"/>
          </a:xfrm>
          <a:prstGeom prst="rect">
            <a:avLst/>
          </a:prstGeom>
          <a:noFill/>
          <a:ln w="9525">
            <a:noFill/>
            <a:miter lim="800000"/>
            <a:headEnd/>
            <a:tailEnd/>
          </a:ln>
          <a:effectLst/>
        </p:spPr>
        <p:txBody>
          <a:bodyPr wrap="square" lIns="65306" tIns="32653" rIns="65306" bIns="32653">
            <a:spAutoFit/>
          </a:bodyPr>
          <a:lstStyle/>
          <a:p>
            <a:pPr algn="just" defTabSz="3135313" eaLnBrk="0" hangingPunct="0">
              <a:lnSpc>
                <a:spcPct val="95000"/>
              </a:lnSpc>
            </a:pPr>
            <a:r>
              <a:rPr lang="en-US" sz="2000" b="1" dirty="0">
                <a:latin typeface="Times New Roman" pitchFamily="18" charset="0"/>
              </a:rPr>
              <a:t>FIGURE 4. Comparison of Biologic versus Thiopurine Exposure with Risk of A) Early Pregnancy Loss B) Preterm Birth and C) Congenital Malformations. </a:t>
            </a:r>
            <a:r>
              <a:rPr lang="en-US" sz="2000" dirty="0">
                <a:latin typeface="Times New Roman" pitchFamily="18" charset="0"/>
              </a:rPr>
              <a:t>Biologic use was not associated with early pregnancy loss (OR 1.26, 95% 0.61- 2.61, I2=0%), preterm birth (OR 1.10, 95% 0.96- 1.26, I2=0%), or congenital malformations (OR 1.03, 95% 0.89- 1.19, I2=0%). Risk of adverse pregnancy outcomes did not differ between biologic versus thiopurine users. </a:t>
            </a:r>
          </a:p>
        </p:txBody>
      </p:sp>
      <p:sp>
        <p:nvSpPr>
          <p:cNvPr id="80" name="Text Box 42">
            <a:extLst>
              <a:ext uri="{FF2B5EF4-FFF2-40B4-BE49-F238E27FC236}">
                <a16:creationId xmlns:a16="http://schemas.microsoft.com/office/drawing/2014/main" id="{74F68F45-05E4-4F4F-AB9A-EC83F474FEF7}"/>
              </a:ext>
            </a:extLst>
          </p:cNvPr>
          <p:cNvSpPr txBox="1">
            <a:spLocks noChangeArrowheads="1"/>
          </p:cNvSpPr>
          <p:nvPr/>
        </p:nvSpPr>
        <p:spPr bwMode="auto">
          <a:xfrm>
            <a:off x="8596561" y="5194121"/>
            <a:ext cx="7642688" cy="996950"/>
          </a:xfrm>
          <a:prstGeom prst="rect">
            <a:avLst/>
          </a:prstGeom>
          <a:solidFill>
            <a:srgbClr val="800000"/>
          </a:solidFill>
          <a:ln w="9525">
            <a:noFill/>
            <a:miter lim="800000"/>
            <a:headEnd/>
            <a:tailEnd/>
          </a:ln>
          <a:effectLst/>
        </p:spPr>
        <p:txBody>
          <a:bodyPr wrap="square" lIns="65306" tIns="32653" rIns="65306" bIns="32653">
            <a:spAutoFit/>
          </a:bodyPr>
          <a:lstStyle/>
          <a:p>
            <a:pPr defTabSz="3135313">
              <a:spcBef>
                <a:spcPct val="50000"/>
              </a:spcBef>
            </a:pPr>
            <a:r>
              <a:rPr lang="en-US" b="1" dirty="0">
                <a:solidFill>
                  <a:schemeClr val="bg1"/>
                </a:solidFill>
                <a:latin typeface="Times New Roman" panose="02020603050405020304" pitchFamily="18" charset="0"/>
                <a:cs typeface="Times New Roman" panose="02020603050405020304" pitchFamily="18" charset="0"/>
              </a:rPr>
              <a:t>Results</a:t>
            </a:r>
          </a:p>
        </p:txBody>
      </p:sp>
      <p:sp>
        <p:nvSpPr>
          <p:cNvPr id="83" name="Text Box 11">
            <a:extLst>
              <a:ext uri="{FF2B5EF4-FFF2-40B4-BE49-F238E27FC236}">
                <a16:creationId xmlns:a16="http://schemas.microsoft.com/office/drawing/2014/main" id="{8AECE6A0-B046-425A-9A19-A5F9D31AAEBF}"/>
              </a:ext>
            </a:extLst>
          </p:cNvPr>
          <p:cNvSpPr txBox="1">
            <a:spLocks noChangeArrowheads="1"/>
          </p:cNvSpPr>
          <p:nvPr/>
        </p:nvSpPr>
        <p:spPr bwMode="auto">
          <a:xfrm>
            <a:off x="24687960" y="18946142"/>
            <a:ext cx="7667964" cy="996950"/>
          </a:xfrm>
          <a:prstGeom prst="rect">
            <a:avLst/>
          </a:prstGeom>
          <a:solidFill>
            <a:srgbClr val="800000"/>
          </a:solidFill>
          <a:ln w="9525">
            <a:noFill/>
            <a:miter lim="800000"/>
            <a:headEnd/>
            <a:tailEnd/>
          </a:ln>
          <a:effectLst/>
        </p:spPr>
        <p:txBody>
          <a:bodyPr wrap="square" lIns="65306" tIns="32653" rIns="65306" bIns="32653">
            <a:spAutoFit/>
          </a:bodyPr>
          <a:lstStyle/>
          <a:p>
            <a:pPr defTabSz="3135313">
              <a:spcBef>
                <a:spcPct val="50000"/>
              </a:spcBef>
            </a:pPr>
            <a:r>
              <a:rPr lang="en-US" b="1" dirty="0">
                <a:solidFill>
                  <a:schemeClr val="bg1"/>
                </a:solidFill>
                <a:latin typeface="Times New Roman" panose="02020603050405020304" pitchFamily="18" charset="0"/>
                <a:cs typeface="Times New Roman" panose="02020603050405020304" pitchFamily="18" charset="0"/>
              </a:rPr>
              <a:t>Acknowledgements</a:t>
            </a:r>
          </a:p>
        </p:txBody>
      </p:sp>
      <p:sp>
        <p:nvSpPr>
          <p:cNvPr id="84" name="Text Box 9">
            <a:extLst>
              <a:ext uri="{FF2B5EF4-FFF2-40B4-BE49-F238E27FC236}">
                <a16:creationId xmlns:a16="http://schemas.microsoft.com/office/drawing/2014/main" id="{E05FE1BE-52CE-4EF3-862E-703987B1DEC0}"/>
              </a:ext>
            </a:extLst>
          </p:cNvPr>
          <p:cNvSpPr txBox="1">
            <a:spLocks noChangeArrowheads="1"/>
          </p:cNvSpPr>
          <p:nvPr/>
        </p:nvSpPr>
        <p:spPr bwMode="auto">
          <a:xfrm>
            <a:off x="24924274" y="20177636"/>
            <a:ext cx="6907729" cy="1081606"/>
          </a:xfrm>
          <a:prstGeom prst="rect">
            <a:avLst/>
          </a:prstGeom>
          <a:noFill/>
          <a:ln w="9525">
            <a:noFill/>
            <a:miter lim="800000"/>
            <a:headEnd/>
            <a:tailEnd/>
          </a:ln>
          <a:effectLst/>
        </p:spPr>
        <p:txBody>
          <a:bodyPr wrap="square" lIns="65306" tIns="32653" rIns="65306" bIns="32653">
            <a:spAutoFit/>
          </a:bodyPr>
          <a:lstStyle/>
          <a:p>
            <a:pPr marL="457200" indent="-457200" algn="just">
              <a:buFont typeface="Arial" panose="020B0604020202020204" pitchFamily="34" charset="0"/>
              <a:buChar char="•"/>
            </a:pPr>
            <a:r>
              <a:rPr lang="en-US" sz="2200">
                <a:latin typeface="Times New Roman" panose="02020603050405020304" pitchFamily="18" charset="0"/>
                <a:cs typeface="Times New Roman" panose="02020603050405020304" pitchFamily="18" charset="0"/>
              </a:rPr>
              <a:t>JG </a:t>
            </a:r>
            <a:r>
              <a:rPr lang="en-US" sz="2200" dirty="0">
                <a:latin typeface="Times New Roman" panose="02020603050405020304" pitchFamily="18" charset="0"/>
                <a:cs typeface="Times New Roman" panose="02020603050405020304" pitchFamily="18" charset="0"/>
              </a:rPr>
              <a:t>is in part supported by a Chan Zuckerberg Biohub Physician Scientist Scholar Award and NIH NIDDK LRP Award.</a:t>
            </a:r>
          </a:p>
        </p:txBody>
      </p:sp>
      <p:pic>
        <p:nvPicPr>
          <p:cNvPr id="88" name="Picture 20" descr="A picture containing device&#10;&#10;Description automatically generated">
            <a:extLst>
              <a:ext uri="{FF2B5EF4-FFF2-40B4-BE49-F238E27FC236}">
                <a16:creationId xmlns:a16="http://schemas.microsoft.com/office/drawing/2014/main" id="{AF6770F9-F975-47A4-ABB2-19F5BCA3750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484789" y="298617"/>
            <a:ext cx="2293982" cy="2889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Picture 70">
            <a:extLst>
              <a:ext uri="{FF2B5EF4-FFF2-40B4-BE49-F238E27FC236}">
                <a16:creationId xmlns:a16="http://schemas.microsoft.com/office/drawing/2014/main" id="{80A66613-3ACE-4C6E-98F4-B107E81A258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t="23080" b="27885"/>
          <a:stretch>
            <a:fillRect/>
          </a:stretch>
        </p:blipFill>
        <p:spPr bwMode="auto">
          <a:xfrm>
            <a:off x="28483400" y="3202900"/>
            <a:ext cx="3515959" cy="129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a:extLst>
              <a:ext uri="{FF2B5EF4-FFF2-40B4-BE49-F238E27FC236}">
                <a16:creationId xmlns:a16="http://schemas.microsoft.com/office/drawing/2014/main" id="{5C606A61-ADCA-494D-98D1-6BF0B464D599}"/>
              </a:ext>
            </a:extLst>
          </p:cNvPr>
          <p:cNvPicPr>
            <a:picLocks noChangeAspect="1"/>
          </p:cNvPicPr>
          <p:nvPr/>
        </p:nvPicPr>
        <p:blipFill>
          <a:blip r:embed="rId6"/>
          <a:stretch>
            <a:fillRect/>
          </a:stretch>
        </p:blipFill>
        <p:spPr>
          <a:xfrm>
            <a:off x="9826353" y="6393616"/>
            <a:ext cx="5437342" cy="5683029"/>
          </a:xfrm>
          <a:prstGeom prst="rect">
            <a:avLst/>
          </a:prstGeom>
        </p:spPr>
      </p:pic>
      <p:pic>
        <p:nvPicPr>
          <p:cNvPr id="115" name="Picture 114">
            <a:extLst>
              <a:ext uri="{FF2B5EF4-FFF2-40B4-BE49-F238E27FC236}">
                <a16:creationId xmlns:a16="http://schemas.microsoft.com/office/drawing/2014/main" id="{67CF3065-A072-458B-95B7-1EAF8678E9DA}"/>
              </a:ext>
            </a:extLst>
          </p:cNvPr>
          <p:cNvPicPr/>
          <p:nvPr/>
        </p:nvPicPr>
        <p:blipFill>
          <a:blip r:embed="rId7"/>
          <a:stretch>
            <a:fillRect/>
          </a:stretch>
        </p:blipFill>
        <p:spPr>
          <a:xfrm>
            <a:off x="9425764" y="14807052"/>
            <a:ext cx="5943600" cy="4215765"/>
          </a:xfrm>
          <a:prstGeom prst="rect">
            <a:avLst/>
          </a:prstGeom>
        </p:spPr>
      </p:pic>
      <p:grpSp>
        <p:nvGrpSpPr>
          <p:cNvPr id="116" name="Group 115">
            <a:extLst>
              <a:ext uri="{FF2B5EF4-FFF2-40B4-BE49-F238E27FC236}">
                <a16:creationId xmlns:a16="http://schemas.microsoft.com/office/drawing/2014/main" id="{44613003-295E-4D5D-A45C-FB9B3293DFA3}"/>
              </a:ext>
            </a:extLst>
          </p:cNvPr>
          <p:cNvGrpSpPr/>
          <p:nvPr/>
        </p:nvGrpSpPr>
        <p:grpSpPr>
          <a:xfrm>
            <a:off x="25218770" y="4847512"/>
            <a:ext cx="6347460" cy="8137524"/>
            <a:chOff x="0" y="0"/>
            <a:chExt cx="6347637" cy="8138042"/>
          </a:xfrm>
        </p:grpSpPr>
        <p:grpSp>
          <p:nvGrpSpPr>
            <p:cNvPr id="117" name="Group 116">
              <a:extLst>
                <a:ext uri="{FF2B5EF4-FFF2-40B4-BE49-F238E27FC236}">
                  <a16:creationId xmlns:a16="http://schemas.microsoft.com/office/drawing/2014/main" id="{402514B3-81B7-4F76-82B6-9CCE13489EEF}"/>
                </a:ext>
              </a:extLst>
            </p:cNvPr>
            <p:cNvGrpSpPr/>
            <p:nvPr/>
          </p:nvGrpSpPr>
          <p:grpSpPr>
            <a:xfrm>
              <a:off x="0" y="5369442"/>
              <a:ext cx="6347637" cy="2768600"/>
              <a:chOff x="0" y="0"/>
              <a:chExt cx="6347637" cy="2768600"/>
            </a:xfrm>
          </p:grpSpPr>
          <p:sp>
            <p:nvSpPr>
              <p:cNvPr id="124" name="Text Box 2">
                <a:extLst>
                  <a:ext uri="{FF2B5EF4-FFF2-40B4-BE49-F238E27FC236}">
                    <a16:creationId xmlns:a16="http://schemas.microsoft.com/office/drawing/2014/main" id="{0DE087C8-0B1B-4B29-9295-32C6C3B3C967}"/>
                  </a:ext>
                </a:extLst>
              </p:cNvPr>
              <p:cNvSpPr txBox="1">
                <a:spLocks noChangeArrowheads="1"/>
              </p:cNvSpPr>
              <p:nvPr/>
            </p:nvSpPr>
            <p:spPr bwMode="auto">
              <a:xfrm>
                <a:off x="0" y="170121"/>
                <a:ext cx="273050" cy="3556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da-DK" sz="1200">
                    <a:effectLst/>
                    <a:latin typeface="Times New Roman" panose="02020603050405020304" pitchFamily="18" charset="0"/>
                    <a:ea typeface="Times New Roman" panose="02020603050405020304" pitchFamily="18" charset="0"/>
                  </a:rPr>
                  <a:t>C</a:t>
                </a:r>
                <a:endParaRPr lang="en-US" sz="1200">
                  <a:effectLst/>
                  <a:latin typeface="Times New Roman" panose="02020603050405020304" pitchFamily="18" charset="0"/>
                  <a:ea typeface="Times New Roman" panose="02020603050405020304" pitchFamily="18" charset="0"/>
                </a:endParaRPr>
              </a:p>
            </p:txBody>
          </p:sp>
          <p:pic>
            <p:nvPicPr>
              <p:cNvPr id="125" name="Picture 124">
                <a:extLst>
                  <a:ext uri="{FF2B5EF4-FFF2-40B4-BE49-F238E27FC236}">
                    <a16:creationId xmlns:a16="http://schemas.microsoft.com/office/drawing/2014/main" id="{CDBBE4F5-11BA-4D24-A126-A240613DD02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4037" y="0"/>
                <a:ext cx="5943600" cy="2768600"/>
              </a:xfrm>
              <a:prstGeom prst="rect">
                <a:avLst/>
              </a:prstGeom>
            </p:spPr>
          </p:pic>
        </p:grpSp>
        <p:grpSp>
          <p:nvGrpSpPr>
            <p:cNvPr id="118" name="Group 117">
              <a:extLst>
                <a:ext uri="{FF2B5EF4-FFF2-40B4-BE49-F238E27FC236}">
                  <a16:creationId xmlns:a16="http://schemas.microsoft.com/office/drawing/2014/main" id="{50AA937C-643B-4E0C-ADAF-DA84F0C969AA}"/>
                </a:ext>
              </a:extLst>
            </p:cNvPr>
            <p:cNvGrpSpPr/>
            <p:nvPr/>
          </p:nvGrpSpPr>
          <p:grpSpPr>
            <a:xfrm>
              <a:off x="63795" y="0"/>
              <a:ext cx="6230680" cy="2484120"/>
              <a:chOff x="0" y="0"/>
              <a:chExt cx="6230680" cy="2484120"/>
            </a:xfrm>
          </p:grpSpPr>
          <p:sp>
            <p:nvSpPr>
              <p:cNvPr id="122" name="Text Box 2">
                <a:extLst>
                  <a:ext uri="{FF2B5EF4-FFF2-40B4-BE49-F238E27FC236}">
                    <a16:creationId xmlns:a16="http://schemas.microsoft.com/office/drawing/2014/main" id="{37CB4003-2E01-41FD-9CF2-5DF7F44E7A68}"/>
                  </a:ext>
                </a:extLst>
              </p:cNvPr>
              <p:cNvSpPr txBox="1">
                <a:spLocks noChangeArrowheads="1"/>
              </p:cNvSpPr>
              <p:nvPr/>
            </p:nvSpPr>
            <p:spPr bwMode="auto">
              <a:xfrm>
                <a:off x="0" y="85061"/>
                <a:ext cx="273050" cy="3556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da-DK" sz="1200">
                    <a:effectLst/>
                    <a:latin typeface="Times New Roman" panose="02020603050405020304" pitchFamily="18" charset="0"/>
                    <a:ea typeface="Times New Roman" panose="02020603050405020304" pitchFamily="18" charset="0"/>
                  </a:rPr>
                  <a:t>A</a:t>
                </a:r>
                <a:endParaRPr lang="en-US" sz="1200">
                  <a:effectLst/>
                  <a:latin typeface="Times New Roman" panose="02020603050405020304" pitchFamily="18" charset="0"/>
                  <a:ea typeface="Times New Roman" panose="02020603050405020304" pitchFamily="18" charset="0"/>
                </a:endParaRPr>
              </a:p>
            </p:txBody>
          </p:sp>
          <p:pic>
            <p:nvPicPr>
              <p:cNvPr id="123" name="Picture 122">
                <a:extLst>
                  <a:ext uri="{FF2B5EF4-FFF2-40B4-BE49-F238E27FC236}">
                    <a16:creationId xmlns:a16="http://schemas.microsoft.com/office/drawing/2014/main" id="{C096F29B-04F5-4E80-8213-DF848DFA520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7080" y="0"/>
                <a:ext cx="5943600" cy="2484120"/>
              </a:xfrm>
              <a:prstGeom prst="rect">
                <a:avLst/>
              </a:prstGeom>
            </p:spPr>
          </p:pic>
        </p:grpSp>
        <p:grpSp>
          <p:nvGrpSpPr>
            <p:cNvPr id="119" name="Group 118">
              <a:extLst>
                <a:ext uri="{FF2B5EF4-FFF2-40B4-BE49-F238E27FC236}">
                  <a16:creationId xmlns:a16="http://schemas.microsoft.com/office/drawing/2014/main" id="{970A359B-700A-4151-852F-4D3C7ACA8D05}"/>
                </a:ext>
              </a:extLst>
            </p:cNvPr>
            <p:cNvGrpSpPr/>
            <p:nvPr/>
          </p:nvGrpSpPr>
          <p:grpSpPr>
            <a:xfrm>
              <a:off x="10633" y="2573079"/>
              <a:ext cx="6294474" cy="2564130"/>
              <a:chOff x="0" y="0"/>
              <a:chExt cx="6294474" cy="2564130"/>
            </a:xfrm>
          </p:grpSpPr>
          <p:sp>
            <p:nvSpPr>
              <p:cNvPr id="120" name="Text Box 2">
                <a:extLst>
                  <a:ext uri="{FF2B5EF4-FFF2-40B4-BE49-F238E27FC236}">
                    <a16:creationId xmlns:a16="http://schemas.microsoft.com/office/drawing/2014/main" id="{D1A457CD-5C64-4912-8DFB-B0F518E95156}"/>
                  </a:ext>
                </a:extLst>
              </p:cNvPr>
              <p:cNvSpPr txBox="1">
                <a:spLocks noChangeArrowheads="1"/>
              </p:cNvSpPr>
              <p:nvPr/>
            </p:nvSpPr>
            <p:spPr bwMode="auto">
              <a:xfrm>
                <a:off x="0" y="116958"/>
                <a:ext cx="273050" cy="3556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da-DK" sz="1200">
                    <a:effectLst/>
                    <a:latin typeface="Times New Roman" panose="02020603050405020304" pitchFamily="18" charset="0"/>
                    <a:ea typeface="Times New Roman" panose="02020603050405020304" pitchFamily="18" charset="0"/>
                  </a:rPr>
                  <a:t>B</a:t>
                </a:r>
                <a:endParaRPr lang="en-US" sz="1200">
                  <a:effectLst/>
                  <a:latin typeface="Times New Roman" panose="02020603050405020304" pitchFamily="18" charset="0"/>
                  <a:ea typeface="Times New Roman" panose="02020603050405020304" pitchFamily="18" charset="0"/>
                </a:endParaRPr>
              </a:p>
            </p:txBody>
          </p:sp>
          <p:pic>
            <p:nvPicPr>
              <p:cNvPr id="121" name="Picture 120">
                <a:extLst>
                  <a:ext uri="{FF2B5EF4-FFF2-40B4-BE49-F238E27FC236}">
                    <a16:creationId xmlns:a16="http://schemas.microsoft.com/office/drawing/2014/main" id="{C689D5DB-41A3-468F-9643-146713E2163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0874" y="0"/>
                <a:ext cx="5943600" cy="2564130"/>
              </a:xfrm>
              <a:prstGeom prst="rect">
                <a:avLst/>
              </a:prstGeom>
            </p:spPr>
          </p:pic>
        </p:grpSp>
      </p:grpSp>
      <p:grpSp>
        <p:nvGrpSpPr>
          <p:cNvPr id="126" name="Group 125">
            <a:extLst>
              <a:ext uri="{FF2B5EF4-FFF2-40B4-BE49-F238E27FC236}">
                <a16:creationId xmlns:a16="http://schemas.microsoft.com/office/drawing/2014/main" id="{45273F06-AC4D-4326-83D1-BF6E22424304}"/>
              </a:ext>
            </a:extLst>
          </p:cNvPr>
          <p:cNvGrpSpPr>
            <a:grpSpLocks noChangeAspect="1"/>
          </p:cNvGrpSpPr>
          <p:nvPr/>
        </p:nvGrpSpPr>
        <p:grpSpPr>
          <a:xfrm>
            <a:off x="16663032" y="5580297"/>
            <a:ext cx="7593335" cy="9525007"/>
            <a:chOff x="276447" y="0"/>
            <a:chExt cx="6327778" cy="7937506"/>
          </a:xfrm>
        </p:grpSpPr>
        <p:sp>
          <p:nvSpPr>
            <p:cNvPr id="127" name="Text Box 2">
              <a:extLst>
                <a:ext uri="{FF2B5EF4-FFF2-40B4-BE49-F238E27FC236}">
                  <a16:creationId xmlns:a16="http://schemas.microsoft.com/office/drawing/2014/main" id="{CB04C952-CE2E-44C3-9D39-E80B43290F4D}"/>
                </a:ext>
              </a:extLst>
            </p:cNvPr>
            <p:cNvSpPr txBox="1">
              <a:spLocks noChangeArrowheads="1"/>
            </p:cNvSpPr>
            <p:nvPr/>
          </p:nvSpPr>
          <p:spPr bwMode="auto">
            <a:xfrm>
              <a:off x="308322" y="5348178"/>
              <a:ext cx="273050" cy="3556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da-DK" sz="1200">
                  <a:effectLst/>
                  <a:latin typeface="Times New Roman" panose="02020603050405020304" pitchFamily="18" charset="0"/>
                  <a:ea typeface="Times New Roman" panose="02020603050405020304" pitchFamily="18" charset="0"/>
                </a:rPr>
                <a:t>C</a:t>
              </a:r>
              <a:endParaRPr lang="en-US" sz="1200">
                <a:effectLst/>
                <a:latin typeface="Times New Roman" panose="02020603050405020304" pitchFamily="18" charset="0"/>
                <a:ea typeface="Times New Roman" panose="02020603050405020304" pitchFamily="18" charset="0"/>
              </a:endParaRPr>
            </a:p>
          </p:txBody>
        </p:sp>
        <p:grpSp>
          <p:nvGrpSpPr>
            <p:cNvPr id="128" name="Group 127">
              <a:extLst>
                <a:ext uri="{FF2B5EF4-FFF2-40B4-BE49-F238E27FC236}">
                  <a16:creationId xmlns:a16="http://schemas.microsoft.com/office/drawing/2014/main" id="{9F0D8F29-D7A2-42E2-AA20-2390D27FB1B8}"/>
                </a:ext>
              </a:extLst>
            </p:cNvPr>
            <p:cNvGrpSpPr/>
            <p:nvPr/>
          </p:nvGrpSpPr>
          <p:grpSpPr>
            <a:xfrm>
              <a:off x="276447" y="0"/>
              <a:ext cx="6327778" cy="7937506"/>
              <a:chOff x="276447" y="0"/>
              <a:chExt cx="6327800" cy="7938014"/>
            </a:xfrm>
          </p:grpSpPr>
          <p:sp>
            <p:nvSpPr>
              <p:cNvPr id="129" name="Text Box 2">
                <a:extLst>
                  <a:ext uri="{FF2B5EF4-FFF2-40B4-BE49-F238E27FC236}">
                    <a16:creationId xmlns:a16="http://schemas.microsoft.com/office/drawing/2014/main" id="{8684C3B6-7AC4-491E-905B-66622AE877DF}"/>
                  </a:ext>
                </a:extLst>
              </p:cNvPr>
              <p:cNvSpPr txBox="1">
                <a:spLocks noChangeArrowheads="1"/>
              </p:cNvSpPr>
              <p:nvPr/>
            </p:nvSpPr>
            <p:spPr bwMode="auto">
              <a:xfrm>
                <a:off x="297711" y="2700670"/>
                <a:ext cx="273050" cy="31307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da-DK" sz="1200">
                    <a:effectLst/>
                    <a:latin typeface="Times New Roman" panose="02020603050405020304" pitchFamily="18" charset="0"/>
                    <a:ea typeface="Times New Roman" panose="02020603050405020304" pitchFamily="18" charset="0"/>
                  </a:rPr>
                  <a:t>B</a:t>
                </a:r>
                <a:endParaRPr lang="en-US" sz="1200">
                  <a:effectLst/>
                  <a:latin typeface="Times New Roman" panose="02020603050405020304" pitchFamily="18" charset="0"/>
                  <a:ea typeface="Times New Roman" panose="02020603050405020304" pitchFamily="18" charset="0"/>
                </a:endParaRPr>
              </a:p>
            </p:txBody>
          </p:sp>
          <p:grpSp>
            <p:nvGrpSpPr>
              <p:cNvPr id="130" name="Group 129">
                <a:extLst>
                  <a:ext uri="{FF2B5EF4-FFF2-40B4-BE49-F238E27FC236}">
                    <a16:creationId xmlns:a16="http://schemas.microsoft.com/office/drawing/2014/main" id="{FDE5D9E1-37B6-4302-810F-A5197B0DA0D8}"/>
                  </a:ext>
                </a:extLst>
              </p:cNvPr>
              <p:cNvGrpSpPr/>
              <p:nvPr/>
            </p:nvGrpSpPr>
            <p:grpSpPr>
              <a:xfrm>
                <a:off x="276447" y="0"/>
                <a:ext cx="6327800" cy="7938014"/>
                <a:chOff x="0" y="0"/>
                <a:chExt cx="6327800" cy="7938014"/>
              </a:xfrm>
            </p:grpSpPr>
            <p:sp>
              <p:nvSpPr>
                <p:cNvPr id="131" name="Text Box 2">
                  <a:extLst>
                    <a:ext uri="{FF2B5EF4-FFF2-40B4-BE49-F238E27FC236}">
                      <a16:creationId xmlns:a16="http://schemas.microsoft.com/office/drawing/2014/main" id="{18530887-A37D-42EA-9959-077300D477C4}"/>
                    </a:ext>
                  </a:extLst>
                </p:cNvPr>
                <p:cNvSpPr txBox="1">
                  <a:spLocks noChangeArrowheads="1"/>
                </p:cNvSpPr>
                <p:nvPr/>
              </p:nvSpPr>
              <p:spPr bwMode="auto">
                <a:xfrm>
                  <a:off x="0" y="74428"/>
                  <a:ext cx="273050" cy="3556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da-DK" sz="1200">
                      <a:effectLst/>
                      <a:latin typeface="Times New Roman" panose="02020603050405020304" pitchFamily="18" charset="0"/>
                      <a:ea typeface="Times New Roman" panose="02020603050405020304" pitchFamily="18" charset="0"/>
                    </a:rPr>
                    <a:t>A</a:t>
                  </a:r>
                  <a:endParaRPr lang="en-US" sz="1200">
                    <a:effectLst/>
                    <a:latin typeface="Times New Roman" panose="02020603050405020304" pitchFamily="18" charset="0"/>
                    <a:ea typeface="Times New Roman" panose="02020603050405020304" pitchFamily="18" charset="0"/>
                  </a:endParaRPr>
                </a:p>
              </p:txBody>
            </p:sp>
            <p:grpSp>
              <p:nvGrpSpPr>
                <p:cNvPr id="132" name="Group 131">
                  <a:extLst>
                    <a:ext uri="{FF2B5EF4-FFF2-40B4-BE49-F238E27FC236}">
                      <a16:creationId xmlns:a16="http://schemas.microsoft.com/office/drawing/2014/main" id="{30B64DEA-26B5-45F9-A9CB-2EDBA7841E54}"/>
                    </a:ext>
                  </a:extLst>
                </p:cNvPr>
                <p:cNvGrpSpPr/>
                <p:nvPr/>
              </p:nvGrpSpPr>
              <p:grpSpPr>
                <a:xfrm>
                  <a:off x="329609" y="0"/>
                  <a:ext cx="5998191" cy="7938014"/>
                  <a:chOff x="0" y="0"/>
                  <a:chExt cx="5998191" cy="7938014"/>
                </a:xfrm>
              </p:grpSpPr>
              <p:grpSp>
                <p:nvGrpSpPr>
                  <p:cNvPr id="133" name="Group 132">
                    <a:extLst>
                      <a:ext uri="{FF2B5EF4-FFF2-40B4-BE49-F238E27FC236}">
                        <a16:creationId xmlns:a16="http://schemas.microsoft.com/office/drawing/2014/main" id="{3C7F1F0E-C468-4733-9C18-F592F3122024}"/>
                      </a:ext>
                    </a:extLst>
                  </p:cNvPr>
                  <p:cNvGrpSpPr/>
                  <p:nvPr/>
                </p:nvGrpSpPr>
                <p:grpSpPr>
                  <a:xfrm>
                    <a:off x="0" y="2647507"/>
                    <a:ext cx="5998191" cy="5290507"/>
                    <a:chOff x="0" y="0"/>
                    <a:chExt cx="5998191" cy="5290507"/>
                  </a:xfrm>
                </p:grpSpPr>
                <p:pic>
                  <p:nvPicPr>
                    <p:cNvPr id="135" name="Picture 134">
                      <a:extLst>
                        <a:ext uri="{FF2B5EF4-FFF2-40B4-BE49-F238E27FC236}">
                          <a16:creationId xmlns:a16="http://schemas.microsoft.com/office/drawing/2014/main" id="{D9CE1635-A136-4F10-82E5-BD6FA814224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5943600" cy="2540635"/>
                    </a:xfrm>
                    <a:prstGeom prst="rect">
                      <a:avLst/>
                    </a:prstGeom>
                  </p:spPr>
                </p:pic>
                <p:pic>
                  <p:nvPicPr>
                    <p:cNvPr id="136" name="Picture 135">
                      <a:extLst>
                        <a:ext uri="{FF2B5EF4-FFF2-40B4-BE49-F238E27FC236}">
                          <a16:creationId xmlns:a16="http://schemas.microsoft.com/office/drawing/2014/main" id="{3A3D6AC7-1F38-4530-9C58-F1021B100F5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4591" y="2729552"/>
                      <a:ext cx="5943600" cy="2560955"/>
                    </a:xfrm>
                    <a:prstGeom prst="rect">
                      <a:avLst/>
                    </a:prstGeom>
                  </p:spPr>
                </p:pic>
              </p:grpSp>
              <p:pic>
                <p:nvPicPr>
                  <p:cNvPr id="134" name="Picture 133">
                    <a:extLst>
                      <a:ext uri="{FF2B5EF4-FFF2-40B4-BE49-F238E27FC236}">
                        <a16:creationId xmlns:a16="http://schemas.microsoft.com/office/drawing/2014/main" id="{E0059A5F-2C0F-46F9-8FC4-D99C9F180B3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5943600" cy="2560955"/>
                  </a:xfrm>
                  <a:prstGeom prst="rect">
                    <a:avLst/>
                  </a:prstGeom>
                </p:spPr>
              </p:pic>
            </p:grpSp>
          </p:grpSp>
        </p:grpSp>
      </p:grpSp>
      <p:sp>
        <p:nvSpPr>
          <p:cNvPr id="137" name="Text Box 9">
            <a:extLst>
              <a:ext uri="{FF2B5EF4-FFF2-40B4-BE49-F238E27FC236}">
                <a16:creationId xmlns:a16="http://schemas.microsoft.com/office/drawing/2014/main" id="{3C94F838-946F-4F23-BDD5-00D5DA4DB957}"/>
              </a:ext>
            </a:extLst>
          </p:cNvPr>
          <p:cNvSpPr txBox="1">
            <a:spLocks noChangeArrowheads="1"/>
          </p:cNvSpPr>
          <p:nvPr/>
        </p:nvSpPr>
        <p:spPr bwMode="auto">
          <a:xfrm>
            <a:off x="8657718" y="12186192"/>
            <a:ext cx="7654095" cy="2405046"/>
          </a:xfrm>
          <a:prstGeom prst="rect">
            <a:avLst/>
          </a:prstGeom>
          <a:noFill/>
          <a:ln w="9525">
            <a:noFill/>
            <a:miter lim="800000"/>
            <a:headEnd/>
            <a:tailEnd/>
          </a:ln>
          <a:effectLst/>
        </p:spPr>
        <p:txBody>
          <a:bodyPr wrap="square" lIns="65306" tIns="32653" rIns="65306" bIns="32653">
            <a:spAutoFit/>
          </a:bodyPr>
          <a:lstStyle/>
          <a:p>
            <a:pPr algn="just" defTabSz="3135313" eaLnBrk="0" hangingPunct="0">
              <a:lnSpc>
                <a:spcPct val="95000"/>
              </a:lnSpc>
            </a:pPr>
            <a:r>
              <a:rPr lang="en-US" sz="2000" b="1" dirty="0">
                <a:latin typeface="Times New Roman" pitchFamily="18" charset="0"/>
              </a:rPr>
              <a:t>FIGURE 1.  PRISMA Flowchart– Study Selection Process in Male IBD Biologic Exposure and Adverse Pregnancy Outcomes and Sperm Parameters. </a:t>
            </a:r>
            <a:r>
              <a:rPr lang="en-US" sz="2000" dirty="0">
                <a:latin typeface="Times New Roman" pitchFamily="18" charset="0"/>
              </a:rPr>
              <a:t>Eight studies reporting adverse pregnancy outcomes (fathered by 735 IBD patients) and four studies reporting semen parameters (68 male IBD patients) with biologic exposure were included. Five studies reporting adverse pregnancy outcomes (fathered by 905 IBD patients) and three studies reporting semen parameters (95 male IBD patients) with thiopurine exposure were included. </a:t>
            </a:r>
          </a:p>
        </p:txBody>
      </p:sp>
      <p:sp>
        <p:nvSpPr>
          <p:cNvPr id="138" name="Text Box 9">
            <a:extLst>
              <a:ext uri="{FF2B5EF4-FFF2-40B4-BE49-F238E27FC236}">
                <a16:creationId xmlns:a16="http://schemas.microsoft.com/office/drawing/2014/main" id="{C83FEF0C-DA66-4BDC-91F6-CCEDCE035CA7}"/>
              </a:ext>
            </a:extLst>
          </p:cNvPr>
          <p:cNvSpPr txBox="1">
            <a:spLocks noChangeArrowheads="1"/>
          </p:cNvSpPr>
          <p:nvPr/>
        </p:nvSpPr>
        <p:spPr bwMode="auto">
          <a:xfrm>
            <a:off x="8686688" y="19267501"/>
            <a:ext cx="7429723" cy="1820270"/>
          </a:xfrm>
          <a:prstGeom prst="rect">
            <a:avLst/>
          </a:prstGeom>
          <a:noFill/>
          <a:ln w="9525">
            <a:noFill/>
            <a:miter lim="800000"/>
            <a:headEnd/>
            <a:tailEnd/>
          </a:ln>
          <a:effectLst/>
        </p:spPr>
        <p:txBody>
          <a:bodyPr wrap="square" lIns="65306" tIns="32653" rIns="65306" bIns="32653">
            <a:spAutoFit/>
          </a:bodyPr>
          <a:lstStyle/>
          <a:p>
            <a:pPr algn="just" defTabSz="3135313" eaLnBrk="0" hangingPunct="0">
              <a:lnSpc>
                <a:spcPct val="95000"/>
              </a:lnSpc>
            </a:pPr>
            <a:r>
              <a:rPr lang="en-US" sz="2000" b="1" dirty="0">
                <a:latin typeface="Times New Roman" pitchFamily="18" charset="0"/>
              </a:rPr>
              <a:t>FIGURE 2. Pooled Prevalence of Adverse Pregnancy Outcomes in Male Patients with IBD Exposed to Biologics.  </a:t>
            </a:r>
            <a:r>
              <a:rPr lang="en-US" sz="2000" dirty="0">
                <a:latin typeface="Times New Roman" pitchFamily="18" charset="0"/>
              </a:rPr>
              <a:t>In male patients with IBD exposed to biologics, the pooled prevalence of adverse pregnancy outcomes was 4% (95% CI 1% to 8%, I</a:t>
            </a:r>
            <a:r>
              <a:rPr lang="en-US" sz="2000" baseline="30000" dirty="0">
                <a:latin typeface="Times New Roman" pitchFamily="18" charset="0"/>
              </a:rPr>
              <a:t>2</a:t>
            </a:r>
            <a:r>
              <a:rPr lang="en-US" sz="2000" dirty="0">
                <a:latin typeface="Times New Roman" pitchFamily="18" charset="0"/>
              </a:rPr>
              <a:t>= 49%) for early pregnancy loss, 5% (95% CI 0% to 10%, I</a:t>
            </a:r>
            <a:r>
              <a:rPr lang="en-US" sz="2000" baseline="30000" dirty="0">
                <a:latin typeface="Times New Roman" pitchFamily="18" charset="0"/>
              </a:rPr>
              <a:t>2</a:t>
            </a:r>
            <a:r>
              <a:rPr lang="en-US" sz="2000" dirty="0">
                <a:latin typeface="Times New Roman" pitchFamily="18" charset="0"/>
              </a:rPr>
              <a:t>= 63%) for preterm birth, and 3% (95% CI 0% to 6%, I</a:t>
            </a:r>
            <a:r>
              <a:rPr lang="en-US" sz="2000" baseline="30000" dirty="0">
                <a:latin typeface="Times New Roman" pitchFamily="18" charset="0"/>
              </a:rPr>
              <a:t>2</a:t>
            </a:r>
            <a:r>
              <a:rPr lang="en-US" sz="2000" dirty="0">
                <a:latin typeface="Times New Roman" pitchFamily="18" charset="0"/>
              </a:rPr>
              <a:t>= 39%) for congenital malformations. </a:t>
            </a:r>
          </a:p>
        </p:txBody>
      </p:sp>
      <p:sp>
        <p:nvSpPr>
          <p:cNvPr id="139" name="Text Box 9">
            <a:extLst>
              <a:ext uri="{FF2B5EF4-FFF2-40B4-BE49-F238E27FC236}">
                <a16:creationId xmlns:a16="http://schemas.microsoft.com/office/drawing/2014/main" id="{70205AF1-8D7B-4AE6-9267-7EFEA6CA2D3C}"/>
              </a:ext>
            </a:extLst>
          </p:cNvPr>
          <p:cNvSpPr txBox="1">
            <a:spLocks noChangeArrowheads="1"/>
          </p:cNvSpPr>
          <p:nvPr/>
        </p:nvSpPr>
        <p:spPr bwMode="auto">
          <a:xfrm>
            <a:off x="16761135" y="15779718"/>
            <a:ext cx="7429723" cy="4451760"/>
          </a:xfrm>
          <a:prstGeom prst="rect">
            <a:avLst/>
          </a:prstGeom>
          <a:noFill/>
          <a:ln w="9525">
            <a:noFill/>
            <a:miter lim="800000"/>
            <a:headEnd/>
            <a:tailEnd/>
          </a:ln>
          <a:effectLst/>
        </p:spPr>
        <p:txBody>
          <a:bodyPr wrap="square" lIns="65306" tIns="32653" rIns="65306" bIns="32653">
            <a:spAutoFit/>
          </a:bodyPr>
          <a:lstStyle/>
          <a:p>
            <a:pPr algn="just" defTabSz="3135313" eaLnBrk="0" hangingPunct="0">
              <a:lnSpc>
                <a:spcPct val="95000"/>
              </a:lnSpc>
            </a:pPr>
            <a:r>
              <a:rPr lang="en-US" sz="2000" b="1" dirty="0">
                <a:latin typeface="Times New Roman" pitchFamily="18" charset="0"/>
              </a:rPr>
              <a:t>FIGURE 3. Comparison of Biologic versus Thiopurine Exposure with Change in Semen Parameters A) Sperm Count B) Sperm Morphology and C) Sperm Motility. </a:t>
            </a:r>
            <a:r>
              <a:rPr lang="en-US" sz="2000" dirty="0">
                <a:latin typeface="Times New Roman" pitchFamily="18" charset="0"/>
              </a:rPr>
              <a:t>Biologic use was not associated with sperm count (SMD 0.21, 95% CI -0.07-0.50, I</a:t>
            </a:r>
            <a:r>
              <a:rPr lang="en-US" sz="2000" baseline="30000" dirty="0">
                <a:latin typeface="Times New Roman" pitchFamily="18" charset="0"/>
              </a:rPr>
              <a:t>2</a:t>
            </a:r>
            <a:r>
              <a:rPr lang="en-US" sz="2000" dirty="0">
                <a:latin typeface="Times New Roman" pitchFamily="18" charset="0"/>
              </a:rPr>
              <a:t>= 33%), whereas thiopurine use was associated with higher sperm count (SMD 0.53, 95% CI 0.40-0.66, I</a:t>
            </a:r>
            <a:r>
              <a:rPr lang="en-US" sz="2000" baseline="30000" dirty="0">
                <a:latin typeface="Times New Roman" pitchFamily="18" charset="0"/>
              </a:rPr>
              <a:t>2</a:t>
            </a:r>
            <a:r>
              <a:rPr lang="en-US" sz="2000" dirty="0">
                <a:latin typeface="Times New Roman" pitchFamily="18" charset="0"/>
              </a:rPr>
              <a:t>= 0%). Biologic use was not associated with sperm motility (percentage progressive motility) (SMD 0.62, 95% CI -0.10- 1.34, I</a:t>
            </a:r>
            <a:r>
              <a:rPr lang="en-US" sz="2000" baseline="30000" dirty="0">
                <a:latin typeface="Times New Roman" pitchFamily="18" charset="0"/>
              </a:rPr>
              <a:t>2</a:t>
            </a:r>
            <a:r>
              <a:rPr lang="en-US" sz="2000" dirty="0">
                <a:latin typeface="Times New Roman" pitchFamily="18" charset="0"/>
              </a:rPr>
              <a:t>= 84%).  Thiopurine use was not associated with sperm motility (SMD 0.25, 95% CI -0.03-0.53, I</a:t>
            </a:r>
            <a:r>
              <a:rPr lang="en-US" sz="2000" baseline="30000" dirty="0">
                <a:latin typeface="Times New Roman" pitchFamily="18" charset="0"/>
              </a:rPr>
              <a:t>2</a:t>
            </a:r>
            <a:r>
              <a:rPr lang="en-US" sz="2000" dirty="0">
                <a:latin typeface="Times New Roman" pitchFamily="18" charset="0"/>
              </a:rPr>
              <a:t>= 60%). In subgroup analysis, there was no difference in sperm motility in biologic versus thiopurine users (P=0.35). Biologic use was not associated with sperm morphology (SMD 0.62, 95% CI -0.08- 1.33, I</a:t>
            </a:r>
            <a:r>
              <a:rPr lang="en-US" sz="2000" baseline="30000" dirty="0">
                <a:latin typeface="Times New Roman" pitchFamily="18" charset="0"/>
              </a:rPr>
              <a:t>2</a:t>
            </a:r>
            <a:r>
              <a:rPr lang="en-US" sz="2000" dirty="0">
                <a:latin typeface="Times New Roman" pitchFamily="18" charset="0"/>
              </a:rPr>
              <a:t>= 83%).  Thiopurine use was not associated with sperm morphology (SMD 0.26, 95% CI -0.18-0.70, I</a:t>
            </a:r>
            <a:r>
              <a:rPr lang="en-US" sz="2000" baseline="30000" dirty="0">
                <a:latin typeface="Times New Roman" pitchFamily="18" charset="0"/>
              </a:rPr>
              <a:t>2</a:t>
            </a:r>
            <a:r>
              <a:rPr lang="en-US" sz="2000" dirty="0">
                <a:latin typeface="Times New Roman" pitchFamily="18" charset="0"/>
              </a:rPr>
              <a:t>= 83%). In subgroup analysis, there was no difference in sperm morphology in biologic versus thiopurine users (P=0.39). </a:t>
            </a:r>
          </a:p>
        </p:txBody>
      </p:sp>
    </p:spTree>
  </p:cSld>
  <p:clrMapOvr>
    <a:masterClrMapping/>
  </p:clrMapOvr>
</p:sld>
</file>

<file path=ppt/theme/theme1.xml><?xml version="1.0" encoding="utf-8"?>
<a:theme xmlns:a="http://schemas.openxmlformats.org/drawingml/2006/main" name="Default Design">
  <a:themeElements>
    <a:clrScheme name="Custom 2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sz="6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sz="6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989</Words>
  <Application>Microsoft Office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48x72 Horizontal Template</dc:title>
  <dc:creator>Ethan Shulda;www.postersession.com</dc:creator>
  <cp:keywords>www.postersession.com</cp:keywords>
  <dc:description>©MegaPrint Inc. 2009-2015</dc:description>
  <cp:lastModifiedBy>John Gubatan</cp:lastModifiedBy>
  <cp:revision>99</cp:revision>
  <dcterms:created xsi:type="dcterms:W3CDTF">2008-12-04T00:20:37Z</dcterms:created>
  <dcterms:modified xsi:type="dcterms:W3CDTF">2021-06-15T03:24:43Z</dcterms:modified>
  <cp:category>Research Poster</cp:category>
</cp:coreProperties>
</file>