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261" r:id="rId3"/>
    <p:sldId id="262" r:id="rId4"/>
    <p:sldId id="263" r:id="rId5"/>
    <p:sldId id="264" r:id="rId6"/>
    <p:sldId id="265" r:id="rId7"/>
    <p:sldId id="266" r:id="rId8"/>
    <p:sldId id="267" r:id="rId9"/>
    <p:sldId id="268" r:id="rId10"/>
    <p:sldId id="297" r:id="rId11"/>
    <p:sldId id="270" r:id="rId12"/>
    <p:sldId id="271" r:id="rId13"/>
    <p:sldId id="272" r:id="rId14"/>
    <p:sldId id="273" r:id="rId15"/>
    <p:sldId id="274" r:id="rId16"/>
    <p:sldId id="275" r:id="rId17"/>
    <p:sldId id="276" r:id="rId18"/>
    <p:sldId id="277" r:id="rId19"/>
    <p:sldId id="278" r:id="rId20"/>
    <p:sldId id="298" r:id="rId21"/>
    <p:sldId id="280" r:id="rId22"/>
    <p:sldId id="281" r:id="rId23"/>
    <p:sldId id="282" r:id="rId24"/>
    <p:sldId id="283" r:id="rId25"/>
    <p:sldId id="284" r:id="rId26"/>
    <p:sldId id="285" r:id="rId27"/>
    <p:sldId id="286" r:id="rId28"/>
    <p:sldId id="287" r:id="rId29"/>
    <p:sldId id="288" r:id="rId30"/>
    <p:sldId id="290" r:id="rId31"/>
    <p:sldId id="292" r:id="rId32"/>
    <p:sldId id="299" r:id="rId33"/>
    <p:sldId id="295" r:id="rId34"/>
    <p:sldId id="296"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D9D9D9"/>
    <a:srgbClr val="18DA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34"/>
    <p:restoredTop sz="94694"/>
  </p:normalViewPr>
  <p:slideViewPr>
    <p:cSldViewPr snapToGrid="0" snapToObjects="1">
      <p:cViewPr varScale="1">
        <p:scale>
          <a:sx n="144" d="100"/>
          <a:sy n="144" d="100"/>
        </p:scale>
        <p:origin x="918" y="11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4A981-C2E5-4400-970B-35AB90838F46}"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47865-1FE4-4068-856D-826BBE82BF5A}" type="slidenum">
              <a:rPr lang="en-US" smtClean="0"/>
              <a:t>‹#›</a:t>
            </a:fld>
            <a:endParaRPr lang="en-US"/>
          </a:p>
        </p:txBody>
      </p:sp>
    </p:spTree>
    <p:extLst>
      <p:ext uri="{BB962C8B-B14F-4D97-AF65-F5344CB8AC3E}">
        <p14:creationId xmlns:p14="http://schemas.microsoft.com/office/powerpoint/2010/main" val="4012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412750" y="400050"/>
            <a:ext cx="6197600" cy="3486150"/>
          </a:xfrm>
        </p:spPr>
      </p:sp>
      <p:sp>
        <p:nvSpPr>
          <p:cNvPr id="23" name="Notes Placeholder 22"/>
          <p:cNvSpPr>
            <a:spLocks noGrp="1"/>
          </p:cNvSpPr>
          <p:nvPr>
            <p:ph type="body" idx="1"/>
          </p:nvPr>
        </p:nvSpPr>
        <p:spPr/>
        <p:txBody>
          <a:bodyPr>
            <a:normAutofit/>
          </a:bodyPr>
          <a:lstStyle/>
          <a:p>
            <a:endParaRPr lang="en-US" dirty="0"/>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73334909-ABC1-47E9-97AA-36095D45DE08}" type="datetime1">
              <a:rPr lang="en-US" sz="600" i="1" smtClean="0">
                <a:latin typeface="Arial" pitchFamily="34" charset="0"/>
                <a:cs typeface="Arial" pitchFamily="34" charset="0"/>
              </a:rPr>
              <a:t>5/15/2023</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2</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4248153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ALD, alcohol-related liver disease; </a:t>
            </a:r>
            <a:r>
              <a:rPr lang="en-GB" i="1" dirty="0" err="1"/>
              <a:t>EtG</a:t>
            </a:r>
            <a:r>
              <a:rPr lang="en-GB" i="1" dirty="0"/>
              <a:t>, ethyl glucuronide; EtOH, ethanol; UTI, urinary tract infection.</a:t>
            </a:r>
          </a:p>
        </p:txBody>
      </p:sp>
      <p:sp>
        <p:nvSpPr>
          <p:cNvPr id="4" name="Slide Number Placeholder 3"/>
          <p:cNvSpPr>
            <a:spLocks noGrp="1"/>
          </p:cNvSpPr>
          <p:nvPr>
            <p:ph type="sldNum" sz="quarter" idx="10"/>
          </p:nvPr>
        </p:nvSpPr>
        <p:spPr/>
        <p:txBody>
          <a:bodyPr/>
          <a:lstStyle/>
          <a:p>
            <a:fld id="{9BC1133C-0A91-4C56-9DB7-B268BA704BC5}" type="slidenum">
              <a:rPr lang="en-GB" smtClean="0"/>
              <a:pPr/>
              <a:t>11</a:t>
            </a:fld>
            <a:endParaRPr lang="en-GB"/>
          </a:p>
        </p:txBody>
      </p:sp>
    </p:spTree>
    <p:extLst>
      <p:ext uri="{BB962C8B-B14F-4D97-AF65-F5344CB8AC3E}">
        <p14:creationId xmlns:p14="http://schemas.microsoft.com/office/powerpoint/2010/main" val="3782918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12</a:t>
            </a:fld>
            <a:endParaRPr lang="en-US" dirty="0">
              <a:latin typeface="Arial" pitchFamily="34" charset="0"/>
              <a:cs typeface="Arial" pitchFamily="34" charset="0"/>
            </a:endParaRPr>
          </a:p>
        </p:txBody>
      </p:sp>
    </p:spTree>
    <p:extLst>
      <p:ext uri="{BB962C8B-B14F-4D97-AF65-F5344CB8AC3E}">
        <p14:creationId xmlns:p14="http://schemas.microsoft.com/office/powerpoint/2010/main" val="509765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2019</a:t>
            </a:r>
            <a:r>
              <a:rPr lang="en-US" baseline="0" dirty="0" smtClean="0"/>
              <a:t> = 131 p= 0.0028</a:t>
            </a:r>
          </a:p>
          <a:p>
            <a:r>
              <a:rPr lang="en-US" baseline="0" dirty="0" smtClean="0"/>
              <a:t>2020 = 189</a:t>
            </a:r>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14</a:t>
            </a:fld>
            <a:endParaRPr lang="en-US" dirty="0">
              <a:latin typeface="Arial" pitchFamily="34" charset="0"/>
              <a:cs typeface="Arial" pitchFamily="34" charset="0"/>
            </a:endParaRPr>
          </a:p>
        </p:txBody>
      </p:sp>
    </p:spTree>
    <p:extLst>
      <p:ext uri="{BB962C8B-B14F-4D97-AF65-F5344CB8AC3E}">
        <p14:creationId xmlns:p14="http://schemas.microsoft.com/office/powerpoint/2010/main" val="2678017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15</a:t>
            </a:fld>
            <a:endParaRPr lang="en-US" dirty="0">
              <a:latin typeface="Arial" pitchFamily="34" charset="0"/>
              <a:cs typeface="Arial" pitchFamily="34" charset="0"/>
            </a:endParaRPr>
          </a:p>
        </p:txBody>
      </p:sp>
    </p:spTree>
    <p:extLst>
      <p:ext uri="{BB962C8B-B14F-4D97-AF65-F5344CB8AC3E}">
        <p14:creationId xmlns:p14="http://schemas.microsoft.com/office/powerpoint/2010/main" val="2480549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16</a:t>
            </a:fld>
            <a:endParaRPr lang="en-US" dirty="0">
              <a:latin typeface="Arial" pitchFamily="34" charset="0"/>
              <a:cs typeface="Arial" pitchFamily="34" charset="0"/>
            </a:endParaRPr>
          </a:p>
        </p:txBody>
      </p:sp>
    </p:spTree>
    <p:extLst>
      <p:ext uri="{BB962C8B-B14F-4D97-AF65-F5344CB8AC3E}">
        <p14:creationId xmlns:p14="http://schemas.microsoft.com/office/powerpoint/2010/main" val="3405726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17</a:t>
            </a:fld>
            <a:endParaRPr lang="en-US" dirty="0">
              <a:latin typeface="Arial" pitchFamily="34" charset="0"/>
              <a:cs typeface="Arial" pitchFamily="34" charset="0"/>
            </a:endParaRPr>
          </a:p>
        </p:txBody>
      </p:sp>
    </p:spTree>
    <p:extLst>
      <p:ext uri="{BB962C8B-B14F-4D97-AF65-F5344CB8AC3E}">
        <p14:creationId xmlns:p14="http://schemas.microsoft.com/office/powerpoint/2010/main" val="2727056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dirty="0" smtClean="0"/>
              <a:t>AAPC – average annual percent change</a:t>
            </a:r>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18</a:t>
            </a:fld>
            <a:endParaRPr lang="en-US" dirty="0">
              <a:latin typeface="Arial" pitchFamily="34" charset="0"/>
              <a:cs typeface="Arial" pitchFamily="34" charset="0"/>
            </a:endParaRPr>
          </a:p>
        </p:txBody>
      </p:sp>
    </p:spTree>
    <p:extLst>
      <p:ext uri="{BB962C8B-B14F-4D97-AF65-F5344CB8AC3E}">
        <p14:creationId xmlns:p14="http://schemas.microsoft.com/office/powerpoint/2010/main" val="1446562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19</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48772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80">
              <a:buNone/>
              <a:defRPr/>
            </a:pPr>
            <a:r>
              <a:rPr lang="en-GB" i="1" dirty="0"/>
              <a:t>AH, alcoholic hepatitis; BW, body weight; GAHS, Glasgow alcoholic hepatitis score; </a:t>
            </a:r>
            <a:r>
              <a:rPr lang="en-GB" i="1" dirty="0" err="1"/>
              <a:t>mDF</a:t>
            </a:r>
            <a:r>
              <a:rPr lang="en-GB" i="1" dirty="0"/>
              <a:t>, modified </a:t>
            </a:r>
            <a:r>
              <a:rPr lang="en-GB" i="1" dirty="0" err="1"/>
              <a:t>Maddrey</a:t>
            </a:r>
            <a:r>
              <a:rPr lang="en-GB" i="1" dirty="0"/>
              <a:t> discriminant function; NAC, N-acetylcysteine</a:t>
            </a:r>
            <a:endParaRPr lang="en-GB" dirty="0"/>
          </a:p>
        </p:txBody>
      </p:sp>
      <p:sp>
        <p:nvSpPr>
          <p:cNvPr id="4" name="Slide Number Placeholder 3"/>
          <p:cNvSpPr>
            <a:spLocks noGrp="1"/>
          </p:cNvSpPr>
          <p:nvPr>
            <p:ph type="sldNum" sz="quarter" idx="10"/>
          </p:nvPr>
        </p:nvSpPr>
        <p:spPr/>
        <p:txBody>
          <a:bodyPr/>
          <a:lstStyle/>
          <a:p>
            <a:fld id="{9BC1133C-0A91-4C56-9DB7-B268BA704BC5}" type="slidenum">
              <a:rPr lang="en-GB" smtClean="0"/>
              <a:pPr/>
              <a:t>21</a:t>
            </a:fld>
            <a:endParaRPr lang="en-GB"/>
          </a:p>
        </p:txBody>
      </p:sp>
    </p:spTree>
    <p:extLst>
      <p:ext uri="{BB962C8B-B14F-4D97-AF65-F5344CB8AC3E}">
        <p14:creationId xmlns:p14="http://schemas.microsoft.com/office/powerpoint/2010/main" val="609535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8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dirty="0"/>
              <a:t>ABIC, age, serum bilirubin, INR, and serum creatinine score; AH, alcoholic hepatitis; GAHS, Glasgow Alcoholic Hepatitis Score; INR, international normalized ratio; </a:t>
            </a:r>
            <a:r>
              <a:rPr lang="en-GB" i="1" dirty="0" err="1"/>
              <a:t>Maddrey</a:t>
            </a:r>
            <a:r>
              <a:rPr lang="en-GB" i="1" dirty="0"/>
              <a:t> DF, Maddrey discriminant function; MELD, Model for End-Stage Liver Disease; PT, prothrombin time</a:t>
            </a:r>
            <a:endParaRPr lang="en-GB" dirty="0"/>
          </a:p>
        </p:txBody>
      </p:sp>
      <p:sp>
        <p:nvSpPr>
          <p:cNvPr id="4" name="Slide Number Placeholder 3"/>
          <p:cNvSpPr>
            <a:spLocks noGrp="1"/>
          </p:cNvSpPr>
          <p:nvPr>
            <p:ph type="sldNum" sz="quarter" idx="10"/>
          </p:nvPr>
        </p:nvSpPr>
        <p:spPr/>
        <p:txBody>
          <a:bodyPr/>
          <a:lstStyle/>
          <a:p>
            <a:fld id="{9BC1133C-0A91-4C56-9DB7-B268BA704BC5}" type="slidenum">
              <a:rPr lang="en-GB" smtClean="0"/>
              <a:pPr/>
              <a:t>22</a:t>
            </a:fld>
            <a:endParaRPr lang="en-GB"/>
          </a:p>
        </p:txBody>
      </p:sp>
    </p:spTree>
    <p:extLst>
      <p:ext uri="{BB962C8B-B14F-4D97-AF65-F5344CB8AC3E}">
        <p14:creationId xmlns:p14="http://schemas.microsoft.com/office/powerpoint/2010/main" val="3708090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pPr algn="l"/>
            <a:fld id="{F6A2D9AE-97DD-4426-B023-6BFFC2DABFA4}" type="datetime1">
              <a:rPr lang="en-US" sz="600" i="1" smtClean="0">
                <a:latin typeface="Arial" pitchFamily="34" charset="0"/>
                <a:cs typeface="Arial" pitchFamily="34" charset="0"/>
              </a:rPr>
              <a:t>5/15/2023</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3</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79321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8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dirty="0"/>
              <a:t>ABIC, age, serum bilirubin, INR, and serum creatinine score; AH, alcoholic hepatitis; GAHS, Glasgow Alcoholic Hepatitis Score; INR, international normalized ratio; </a:t>
            </a:r>
            <a:r>
              <a:rPr lang="en-GB" i="1" dirty="0" err="1"/>
              <a:t>Maddrey</a:t>
            </a:r>
            <a:r>
              <a:rPr lang="en-GB" i="1" dirty="0"/>
              <a:t> DF, </a:t>
            </a:r>
            <a:r>
              <a:rPr lang="en-GB" i="1" dirty="0" err="1"/>
              <a:t>Maddrey</a:t>
            </a:r>
            <a:r>
              <a:rPr lang="en-GB" i="1" dirty="0"/>
              <a:t> discriminant function; MELD, Model for End-Stage Liver Disease; PT, prothrombin time</a:t>
            </a:r>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fld id="{9BC1133C-0A91-4C56-9DB7-B268BA704BC5}" type="slidenum">
              <a:rPr lang="en-GB" smtClean="0"/>
              <a:pPr/>
              <a:t>23</a:t>
            </a:fld>
            <a:endParaRPr lang="en-GB"/>
          </a:p>
        </p:txBody>
      </p:sp>
    </p:spTree>
    <p:extLst>
      <p:ext uri="{BB962C8B-B14F-4D97-AF65-F5344CB8AC3E}">
        <p14:creationId xmlns:p14="http://schemas.microsoft.com/office/powerpoint/2010/main" val="1673522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8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dirty="0"/>
              <a:t>ABIC, age, serum bilirubin, INR, and serum creatinine score; AH, alcoholic hepatitis; GAHS, Glasgow Alcoholic Hepatitis Score; INR, international normalized ratio; </a:t>
            </a:r>
            <a:r>
              <a:rPr lang="en-GB" i="1" dirty="0" err="1"/>
              <a:t>Maddrey</a:t>
            </a:r>
            <a:r>
              <a:rPr lang="en-GB" i="1" dirty="0"/>
              <a:t> DF, </a:t>
            </a:r>
            <a:r>
              <a:rPr lang="en-GB" i="1" dirty="0" err="1"/>
              <a:t>Maddrey</a:t>
            </a:r>
            <a:r>
              <a:rPr lang="en-GB" i="1" dirty="0"/>
              <a:t> discriminant function; MELD, Model for End-Stage Liver Disease; PT, prothrombin time</a:t>
            </a:r>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fld id="{9BC1133C-0A91-4C56-9DB7-B268BA704BC5}" type="slidenum">
              <a:rPr lang="en-GB" smtClean="0"/>
              <a:pPr/>
              <a:t>24</a:t>
            </a:fld>
            <a:endParaRPr lang="en-GB"/>
          </a:p>
        </p:txBody>
      </p:sp>
    </p:spTree>
    <p:extLst>
      <p:ext uri="{BB962C8B-B14F-4D97-AF65-F5344CB8AC3E}">
        <p14:creationId xmlns:p14="http://schemas.microsoft.com/office/powerpoint/2010/main" val="3399632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27</a:t>
            </a:fld>
            <a:endParaRPr lang="en-US" dirty="0">
              <a:latin typeface="Arial" pitchFamily="34" charset="0"/>
              <a:cs typeface="Arial" pitchFamily="34" charset="0"/>
            </a:endParaRPr>
          </a:p>
        </p:txBody>
      </p:sp>
    </p:spTree>
    <p:extLst>
      <p:ext uri="{BB962C8B-B14F-4D97-AF65-F5344CB8AC3E}">
        <p14:creationId xmlns:p14="http://schemas.microsoft.com/office/powerpoint/2010/main" val="527051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1100 patients </a:t>
            </a:r>
          </a:p>
          <a:p>
            <a:r>
              <a:rPr lang="en-US" dirty="0" smtClean="0"/>
              <a:t>Mortality at 28 days, 90 days and</a:t>
            </a:r>
            <a:r>
              <a:rPr lang="en-US" baseline="0" dirty="0" smtClean="0"/>
              <a:t> 1 year</a:t>
            </a:r>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28</a:t>
            </a:fld>
            <a:endParaRPr lang="en-US" dirty="0">
              <a:latin typeface="Arial" pitchFamily="34" charset="0"/>
              <a:cs typeface="Arial" pitchFamily="34" charset="0"/>
            </a:endParaRPr>
          </a:p>
        </p:txBody>
      </p:sp>
    </p:spTree>
    <p:extLst>
      <p:ext uri="{BB962C8B-B14F-4D97-AF65-F5344CB8AC3E}">
        <p14:creationId xmlns:p14="http://schemas.microsoft.com/office/powerpoint/2010/main" val="3832638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29</a:t>
            </a:fld>
            <a:endParaRPr lang="en-US" dirty="0">
              <a:latin typeface="Arial" pitchFamily="34" charset="0"/>
              <a:cs typeface="Arial" pitchFamily="34" charset="0"/>
            </a:endParaRPr>
          </a:p>
        </p:txBody>
      </p:sp>
    </p:spTree>
    <p:extLst>
      <p:ext uri="{BB962C8B-B14F-4D97-AF65-F5344CB8AC3E}">
        <p14:creationId xmlns:p14="http://schemas.microsoft.com/office/powerpoint/2010/main" val="4089734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31</a:t>
            </a:fld>
            <a:endParaRPr lang="en-US" dirty="0">
              <a:latin typeface="Arial" pitchFamily="34" charset="0"/>
              <a:cs typeface="Arial" pitchFamily="34" charset="0"/>
            </a:endParaRPr>
          </a:p>
        </p:txBody>
      </p:sp>
    </p:spTree>
    <p:extLst>
      <p:ext uri="{BB962C8B-B14F-4D97-AF65-F5344CB8AC3E}">
        <p14:creationId xmlns:p14="http://schemas.microsoft.com/office/powerpoint/2010/main" val="3360687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GB" i="1" dirty="0" smtClean="0"/>
              <a:t>CPI, consumer price index</a:t>
            </a:r>
          </a:p>
          <a:p>
            <a:pPr marL="0" indent="0">
              <a:buNone/>
            </a:pPr>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32</a:t>
            </a:fld>
            <a:endParaRPr lang="en-US" dirty="0">
              <a:latin typeface="Arial" pitchFamily="34" charset="0"/>
              <a:cs typeface="Arial" pitchFamily="34" charset="0"/>
            </a:endParaRPr>
          </a:p>
        </p:txBody>
      </p:sp>
    </p:spTree>
    <p:extLst>
      <p:ext uri="{BB962C8B-B14F-4D97-AF65-F5344CB8AC3E}">
        <p14:creationId xmlns:p14="http://schemas.microsoft.com/office/powerpoint/2010/main" val="1243463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L = 22 shots</a:t>
            </a:r>
          </a:p>
          <a:p>
            <a:r>
              <a:rPr lang="en-US" dirty="0" smtClean="0"/>
              <a:t>1 handle 1.75 L = 40</a:t>
            </a:r>
            <a:r>
              <a:rPr lang="en-US" baseline="0" dirty="0" smtClean="0"/>
              <a:t> drinks</a:t>
            </a:r>
            <a:endParaRPr lang="en-US" dirty="0"/>
          </a:p>
        </p:txBody>
      </p:sp>
      <p:sp>
        <p:nvSpPr>
          <p:cNvPr id="4" name="Date Placeholder 3"/>
          <p:cNvSpPr>
            <a:spLocks noGrp="1"/>
          </p:cNvSpPr>
          <p:nvPr>
            <p:ph type="dt" idx="10"/>
          </p:nvPr>
        </p:nvSpPr>
        <p:spPr/>
        <p:txBody>
          <a:bodyPr/>
          <a:lstStyle/>
          <a:p>
            <a:pPr algn="l"/>
            <a:fld id="{DB7FF645-81F2-4461-8C3A-B61056252100}" type="datetime1">
              <a:rPr lang="en-US" smtClean="0">
                <a:latin typeface="Arial" pitchFamily="34" charset="0"/>
                <a:cs typeface="Arial" pitchFamily="34" charset="0"/>
              </a:rPr>
              <a:t>5/15/2023</a:t>
            </a:fld>
            <a:endParaRPr lang="en-US" dirty="0">
              <a:latin typeface="Arial" pitchFamily="34" charset="0"/>
              <a:cs typeface="Arial" pitchFamily="34" charset="0"/>
            </a:endParaRPr>
          </a:p>
        </p:txBody>
      </p:sp>
      <p:sp>
        <p:nvSpPr>
          <p:cNvPr id="5" name="Slide Number Placeholder 4"/>
          <p:cNvSpPr>
            <a:spLocks noGrp="1"/>
          </p:cNvSpPr>
          <p:nvPr>
            <p:ph type="sldNum" sz="quarter" idx="11"/>
          </p:nvPr>
        </p:nvSpPr>
        <p:spPr/>
        <p:txBody>
          <a:bodyPr/>
          <a:lstStyle/>
          <a:p>
            <a:fld id="{111E5896-917A-4035-A860-408E1EC3CD51}" type="slidenum">
              <a:rPr lang="en-US" smtClean="0">
                <a:latin typeface="Arial" pitchFamily="34" charset="0"/>
                <a:cs typeface="Arial" pitchFamily="34" charset="0"/>
              </a:rPr>
              <a:pPr/>
              <a:t>4</a:t>
            </a:fld>
            <a:endParaRPr lang="en-US" dirty="0">
              <a:latin typeface="Arial" pitchFamily="34" charset="0"/>
              <a:cs typeface="Arial" pitchFamily="34" charset="0"/>
            </a:endParaRPr>
          </a:p>
        </p:txBody>
      </p:sp>
    </p:spTree>
    <p:extLst>
      <p:ext uri="{BB962C8B-B14F-4D97-AF65-F5344CB8AC3E}">
        <p14:creationId xmlns:p14="http://schemas.microsoft.com/office/powerpoint/2010/main" val="3633151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kern="1200" dirty="0" smtClean="0">
                <a:solidFill>
                  <a:schemeClr val="tx1"/>
                </a:solidFill>
                <a:effectLst/>
                <a:latin typeface="Arial" pitchFamily="34" charset="0"/>
                <a:ea typeface="+mn-ea"/>
                <a:cs typeface="Arial" pitchFamily="34" charset="0"/>
              </a:rPr>
              <a:t>Although past studies have indicated that moderate alcohol consumption has protective health benefits (e.g., reducing risk of heart disease), recent studies show this may not be true.</a:t>
            </a:r>
            <a:r>
              <a:rPr lang="en-US" sz="1200" b="0" i="0" u="none" strike="noStrike" kern="1200" baseline="30000" dirty="0" smtClean="0">
                <a:solidFill>
                  <a:schemeClr val="tx1"/>
                </a:solidFill>
                <a:effectLst/>
                <a:latin typeface="Arial" pitchFamily="34" charset="0"/>
                <a:ea typeface="+mn-ea"/>
                <a:cs typeface="Arial" pitchFamily="34" charset="0"/>
              </a:rPr>
              <a:t>6-11</a:t>
            </a:r>
            <a:r>
              <a:rPr lang="en-US" sz="1200" b="0" i="0" kern="1200" dirty="0" smtClean="0">
                <a:solidFill>
                  <a:schemeClr val="tx1"/>
                </a:solidFill>
                <a:effectLst/>
                <a:latin typeface="Arial" pitchFamily="34" charset="0"/>
                <a:ea typeface="+mn-ea"/>
                <a:cs typeface="Arial" pitchFamily="34" charset="0"/>
              </a:rPr>
              <a:t> While some studies have found improved health outcomes among moderate drinkers, it’s impossible to conclude whether these improved outcomes are due to moderate alcohol consumption or other differences in behaviors or genetics between people who drink moderately and people who don’t.</a:t>
            </a:r>
            <a:r>
              <a:rPr lang="en-US" sz="1200" b="0" i="0" u="none" strike="noStrike" kern="1200" baseline="30000" dirty="0" smtClean="0">
                <a:solidFill>
                  <a:schemeClr val="tx1"/>
                </a:solidFill>
                <a:effectLst/>
                <a:latin typeface="Arial" pitchFamily="34" charset="0"/>
                <a:ea typeface="+mn-ea"/>
                <a:cs typeface="Arial" pitchFamily="34" charset="0"/>
              </a:rPr>
              <a:t>6-11</a:t>
            </a:r>
            <a:endParaRPr lang="en-GB" i="1" dirty="0"/>
          </a:p>
        </p:txBody>
      </p:sp>
      <p:sp>
        <p:nvSpPr>
          <p:cNvPr id="4" name="Slide Number Placeholder 3"/>
          <p:cNvSpPr>
            <a:spLocks noGrp="1"/>
          </p:cNvSpPr>
          <p:nvPr>
            <p:ph type="sldNum" sz="quarter" idx="10"/>
          </p:nvPr>
        </p:nvSpPr>
        <p:spPr/>
        <p:txBody>
          <a:bodyPr/>
          <a:lstStyle/>
          <a:p>
            <a:fld id="{9BC1133C-0A91-4C56-9DB7-B268BA704BC5}" type="slidenum">
              <a:rPr lang="en-GB" smtClean="0"/>
              <a:pPr/>
              <a:t>5</a:t>
            </a:fld>
            <a:endParaRPr lang="en-GB"/>
          </a:p>
        </p:txBody>
      </p:sp>
    </p:spTree>
    <p:extLst>
      <p:ext uri="{BB962C8B-B14F-4D97-AF65-F5344CB8AC3E}">
        <p14:creationId xmlns:p14="http://schemas.microsoft.com/office/powerpoint/2010/main" val="225740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AH, alcoholic hepatitis; ALT, alanine aminotransferase; AST, aspartate aminotransferase; PT, prothrombin time; ULN, upper limit of normal</a:t>
            </a:r>
            <a:endParaRPr lang="en-GB" dirty="0"/>
          </a:p>
        </p:txBody>
      </p:sp>
      <p:sp>
        <p:nvSpPr>
          <p:cNvPr id="4" name="Slide Number Placeholder 3"/>
          <p:cNvSpPr>
            <a:spLocks noGrp="1"/>
          </p:cNvSpPr>
          <p:nvPr>
            <p:ph type="sldNum" sz="quarter" idx="10"/>
          </p:nvPr>
        </p:nvSpPr>
        <p:spPr/>
        <p:txBody>
          <a:bodyPr/>
          <a:lstStyle/>
          <a:p>
            <a:fld id="{9BC1133C-0A91-4C56-9DB7-B268BA704BC5}" type="slidenum">
              <a:rPr lang="en-GB" smtClean="0"/>
              <a:pPr/>
              <a:t>6</a:t>
            </a:fld>
            <a:endParaRPr lang="en-GB"/>
          </a:p>
        </p:txBody>
      </p:sp>
    </p:spTree>
    <p:extLst>
      <p:ext uri="{BB962C8B-B14F-4D97-AF65-F5344CB8AC3E}">
        <p14:creationId xmlns:p14="http://schemas.microsoft.com/office/powerpoint/2010/main" val="118370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ALD, alcohol-related liver disease; CT, computed tomography; MRI, magnetic resonance imaging</a:t>
            </a:r>
            <a:endParaRPr lang="en-GB" dirty="0"/>
          </a:p>
        </p:txBody>
      </p:sp>
      <p:sp>
        <p:nvSpPr>
          <p:cNvPr id="4" name="Slide Number Placeholder 3"/>
          <p:cNvSpPr>
            <a:spLocks noGrp="1"/>
          </p:cNvSpPr>
          <p:nvPr>
            <p:ph type="sldNum" sz="quarter" idx="10"/>
          </p:nvPr>
        </p:nvSpPr>
        <p:spPr/>
        <p:txBody>
          <a:bodyPr/>
          <a:lstStyle/>
          <a:p>
            <a:fld id="{9BC1133C-0A91-4C56-9DB7-B268BA704BC5}" type="slidenum">
              <a:rPr lang="en-GB" smtClean="0"/>
              <a:pPr/>
              <a:t>7</a:t>
            </a:fld>
            <a:endParaRPr lang="en-GB"/>
          </a:p>
        </p:txBody>
      </p:sp>
    </p:spTree>
    <p:extLst>
      <p:ext uri="{BB962C8B-B14F-4D97-AF65-F5344CB8AC3E}">
        <p14:creationId xmlns:p14="http://schemas.microsoft.com/office/powerpoint/2010/main" val="375534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ALD, alcohol-related liver disease</a:t>
            </a:r>
          </a:p>
        </p:txBody>
      </p:sp>
      <p:sp>
        <p:nvSpPr>
          <p:cNvPr id="4" name="Slide Number Placeholder 3"/>
          <p:cNvSpPr>
            <a:spLocks noGrp="1"/>
          </p:cNvSpPr>
          <p:nvPr>
            <p:ph type="sldNum" sz="quarter" idx="10"/>
          </p:nvPr>
        </p:nvSpPr>
        <p:spPr/>
        <p:txBody>
          <a:bodyPr/>
          <a:lstStyle/>
          <a:p>
            <a:fld id="{9BC1133C-0A91-4C56-9DB7-B268BA704BC5}" type="slidenum">
              <a:rPr lang="en-GB" smtClean="0"/>
              <a:pPr/>
              <a:t>8</a:t>
            </a:fld>
            <a:endParaRPr lang="en-GB"/>
          </a:p>
        </p:txBody>
      </p:sp>
    </p:spTree>
    <p:extLst>
      <p:ext uri="{BB962C8B-B14F-4D97-AF65-F5344CB8AC3E}">
        <p14:creationId xmlns:p14="http://schemas.microsoft.com/office/powerpoint/2010/main" val="374596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dirty="0"/>
              <a:t>ALD, alcohol-related liver disease; ASH, steatohepatitis due to alcohol-related liver disease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543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D47865-1FE4-4068-856D-826BBE82BF5A}" type="slidenum">
              <a:rPr lang="en-US" smtClean="0"/>
              <a:t>10</a:t>
            </a:fld>
            <a:endParaRPr lang="en-US"/>
          </a:p>
        </p:txBody>
      </p:sp>
    </p:spTree>
    <p:extLst>
      <p:ext uri="{BB962C8B-B14F-4D97-AF65-F5344CB8AC3E}">
        <p14:creationId xmlns:p14="http://schemas.microsoft.com/office/powerpoint/2010/main" val="3084567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56845" y="-34290"/>
            <a:ext cx="9257690" cy="5212079"/>
          </a:xfrm>
          <a:prstGeom prst="rect">
            <a:avLst/>
          </a:prstGeom>
        </p:spPr>
      </p:pic>
      <p:sp>
        <p:nvSpPr>
          <p:cNvPr id="2" name="Title 1"/>
          <p:cNvSpPr>
            <a:spLocks noGrp="1"/>
          </p:cNvSpPr>
          <p:nvPr>
            <p:ph type="ctrTitle"/>
          </p:nvPr>
        </p:nvSpPr>
        <p:spPr>
          <a:xfrm>
            <a:off x="685800" y="1597819"/>
            <a:ext cx="7772400" cy="1102519"/>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accent5">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58624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3EAABDA-9025-4B46-B672-A789495C8F48}" type="datetimeFigureOut">
              <a:rPr lang="en-US" smtClean="0"/>
              <a:t>5/15/2023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690C2E3-51E7-2746-AEE3-C72E9B91AF12}" type="slidenum">
              <a:rPr lang="en-US" smtClean="0"/>
              <a:t>‹#›</a:t>
            </a:fld>
            <a:endParaRPr lang="en-US"/>
          </a:p>
        </p:txBody>
      </p:sp>
    </p:spTree>
    <p:extLst>
      <p:ext uri="{BB962C8B-B14F-4D97-AF65-F5344CB8AC3E}">
        <p14:creationId xmlns:p14="http://schemas.microsoft.com/office/powerpoint/2010/main" val="4275728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3EAABDA-9025-4B46-B672-A789495C8F48}" type="datetimeFigureOut">
              <a:rPr lang="en-US" smtClean="0"/>
              <a:t>5/15/2023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690C2E3-51E7-2746-AEE3-C72E9B91AF12}" type="slidenum">
              <a:rPr lang="en-US" smtClean="0"/>
              <a:t>‹#›</a:t>
            </a:fld>
            <a:endParaRPr lang="en-US"/>
          </a:p>
        </p:txBody>
      </p:sp>
    </p:spTree>
    <p:extLst>
      <p:ext uri="{BB962C8B-B14F-4D97-AF65-F5344CB8AC3E}">
        <p14:creationId xmlns:p14="http://schemas.microsoft.com/office/powerpoint/2010/main" val="279881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457722" y="2121645"/>
            <a:ext cx="6595720" cy="507831"/>
          </a:xfrm>
        </p:spPr>
        <p:txBody>
          <a:bodyPr vert="horz" wrap="square" lIns="91440" tIns="45720" rIns="91440" bIns="45720" rtlCol="0" anchor="b">
            <a:spAutoFit/>
          </a:bodyPr>
          <a:lstStyle>
            <a:lvl1pPr>
              <a:lnSpc>
                <a:spcPct val="95000"/>
              </a:lnSpc>
              <a:defRPr kumimoji="0" lang="en-US" sz="3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463814" y="2554942"/>
            <a:ext cx="6570016" cy="380873"/>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0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545813" y="4534417"/>
            <a:ext cx="1925338" cy="178955"/>
          </a:xfrm>
          <a:prstGeom prst="rect">
            <a:avLst/>
          </a:prstGeom>
        </p:spPr>
        <p:txBody>
          <a:bodyPr vert="horz" wrap="square" lIns="0" tIns="0" rIns="0" bIns="0" rtlCol="0" anchor="b" anchorCtr="0"/>
          <a:lstStyle>
            <a:lvl1pPr algn="l">
              <a:defRPr sz="1000" i="0">
                <a:solidFill>
                  <a:schemeClr val="bg1"/>
                </a:solidFill>
                <a:latin typeface="Arial" pitchFamily="34" charset="0"/>
                <a:cs typeface="Arial" pitchFamily="34" charset="0"/>
              </a:defRPr>
            </a:lvl1pPr>
          </a:lstStyle>
          <a:p>
            <a:fld id="{87431B66-2D65-4398-A930-0D30EC9EE69D}" type="datetime1">
              <a:rPr lang="en-US" smtClean="0"/>
              <a:pPr/>
              <a:t>5/15/2023</a:t>
            </a:fld>
            <a:endParaRPr lang="en-US" dirty="0"/>
          </a:p>
        </p:txBody>
      </p:sp>
      <p:sp>
        <p:nvSpPr>
          <p:cNvPr id="3" name="Text Placeholder 2"/>
          <p:cNvSpPr>
            <a:spLocks noGrp="1"/>
          </p:cNvSpPr>
          <p:nvPr>
            <p:ph type="body" sz="quarter" idx="10"/>
          </p:nvPr>
        </p:nvSpPr>
        <p:spPr>
          <a:xfrm>
            <a:off x="548283" y="3253984"/>
            <a:ext cx="6477000" cy="145256"/>
          </a:xfrm>
        </p:spPr>
        <p:txBody>
          <a:bodyPr vert="horz" wrap="square" lIns="0" tIns="0" rIns="0" bIns="0" rtlCol="0" anchor="t" anchorCtr="0"/>
          <a:lstStyle>
            <a:lvl1pPr marL="0" indent="0">
              <a:spcBef>
                <a:spcPts val="0"/>
              </a:spcBef>
              <a:buFontTx/>
              <a:buNone/>
              <a:defRPr lang="en-US" sz="14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178" y="575807"/>
            <a:ext cx="2156039" cy="421656"/>
          </a:xfrm>
          <a:prstGeom prst="rect">
            <a:avLst/>
          </a:prstGeom>
        </p:spPr>
      </p:pic>
    </p:spTree>
    <p:extLst>
      <p:ext uri="{BB962C8B-B14F-4D97-AF65-F5344CB8AC3E}">
        <p14:creationId xmlns:p14="http://schemas.microsoft.com/office/powerpoint/2010/main" val="15063816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4859948"/>
            <a:ext cx="7519403" cy="282743"/>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319314" y="1005576"/>
            <a:ext cx="8506800" cy="34668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46013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4859948"/>
            <a:ext cx="7519403" cy="282743"/>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319314" y="1005576"/>
            <a:ext cx="8506800" cy="34668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51376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4859948"/>
            <a:ext cx="7519403" cy="282743"/>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319314" y="1005576"/>
            <a:ext cx="8506800" cy="34668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63484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4859948"/>
            <a:ext cx="7519403" cy="282743"/>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319314" y="1005576"/>
            <a:ext cx="8506800" cy="34668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22322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4859948"/>
            <a:ext cx="7519403" cy="282743"/>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319314" y="1005576"/>
            <a:ext cx="8506800" cy="34668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76644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4859948"/>
            <a:ext cx="7519403" cy="282743"/>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319314" y="1005576"/>
            <a:ext cx="8506800" cy="34668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51009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4859948"/>
            <a:ext cx="7519403" cy="282743"/>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319314" y="1005576"/>
            <a:ext cx="8506800" cy="34668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7362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933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4859948"/>
            <a:ext cx="7519403" cy="282743"/>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319314" y="1005576"/>
            <a:ext cx="8506800" cy="34668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31411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4859948"/>
            <a:ext cx="7519403" cy="282743"/>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319314" y="1005576"/>
            <a:ext cx="8506800" cy="34668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87875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4859948"/>
            <a:ext cx="7519403" cy="282743"/>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319314" y="1005576"/>
            <a:ext cx="8506800" cy="34668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3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4859948"/>
            <a:ext cx="7519403" cy="282743"/>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C657FAC6-2395-4983-BCEC-E661BAE01A28}"/>
              </a:ext>
            </a:extLst>
          </p:cNvPr>
          <p:cNvSpPr>
            <a:spLocks noGrp="1"/>
          </p:cNvSpPr>
          <p:nvPr>
            <p:ph sz="half" idx="1"/>
          </p:nvPr>
        </p:nvSpPr>
        <p:spPr>
          <a:xfrm>
            <a:off x="319314" y="1005576"/>
            <a:ext cx="8506800" cy="34668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219723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2767"/>
            <a:ext cx="8080375" cy="56323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435285" y="1181501"/>
            <a:ext cx="3989387"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48224" y="760463"/>
            <a:ext cx="8077645" cy="287387"/>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680263" y="1177053"/>
            <a:ext cx="4013199" cy="298351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6"/>
          <p:cNvSpPr>
            <a:spLocks noGrp="1"/>
          </p:cNvSpPr>
          <p:nvPr>
            <p:ph type="sldNum" sz="quarter" idx="4"/>
          </p:nvPr>
        </p:nvSpPr>
        <p:spPr>
          <a:xfrm>
            <a:off x="272105" y="4772392"/>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4" name="Footer Placeholder 5"/>
          <p:cNvSpPr>
            <a:spLocks noGrp="1"/>
          </p:cNvSpPr>
          <p:nvPr>
            <p:ph type="ftr" sz="quarter" idx="3"/>
          </p:nvPr>
        </p:nvSpPr>
        <p:spPr>
          <a:xfrm>
            <a:off x="548150" y="4784860"/>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 and/or Sub Brand Name Here</a:t>
            </a:r>
          </a:p>
        </p:txBody>
      </p:sp>
      <p:sp>
        <p:nvSpPr>
          <p:cNvPr id="15" name="Date Placeholder 4"/>
          <p:cNvSpPr>
            <a:spLocks noGrp="1"/>
          </p:cNvSpPr>
          <p:nvPr>
            <p:ph type="dt" sz="half" idx="2"/>
          </p:nvPr>
        </p:nvSpPr>
        <p:spPr>
          <a:xfrm>
            <a:off x="5901330" y="4788469"/>
            <a:ext cx="491003" cy="116426"/>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5/15/2023</a:t>
            </a:fld>
            <a:endParaRPr lang="en-US" dirty="0"/>
          </a:p>
        </p:txBody>
      </p:sp>
    </p:spTree>
    <p:extLst>
      <p:ext uri="{BB962C8B-B14F-4D97-AF65-F5344CB8AC3E}">
        <p14:creationId xmlns:p14="http://schemas.microsoft.com/office/powerpoint/2010/main" val="191960993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0469"/>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436525" y="1135339"/>
            <a:ext cx="8325548" cy="3008627"/>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272105" y="4772392"/>
            <a:ext cx="246061" cy="11642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11" name="Footer Placeholder 5"/>
          <p:cNvSpPr>
            <a:spLocks noGrp="1"/>
          </p:cNvSpPr>
          <p:nvPr>
            <p:ph type="ftr" sz="quarter" idx="3"/>
          </p:nvPr>
        </p:nvSpPr>
        <p:spPr>
          <a:xfrm>
            <a:off x="548150" y="4784860"/>
            <a:ext cx="4310907" cy="10348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dirty="0"/>
              <a:t>Presentation Title and/or Sub Brand Name Here</a:t>
            </a:r>
          </a:p>
        </p:txBody>
      </p:sp>
      <p:sp>
        <p:nvSpPr>
          <p:cNvPr id="12" name="Date Placeholder 4"/>
          <p:cNvSpPr>
            <a:spLocks noGrp="1"/>
          </p:cNvSpPr>
          <p:nvPr>
            <p:ph type="dt" sz="half" idx="2"/>
          </p:nvPr>
        </p:nvSpPr>
        <p:spPr>
          <a:xfrm>
            <a:off x="5901330" y="4788469"/>
            <a:ext cx="491003" cy="116426"/>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5/15/2023</a:t>
            </a:fld>
            <a:endParaRPr lang="en-US" dirty="0"/>
          </a:p>
        </p:txBody>
      </p:sp>
    </p:spTree>
    <p:extLst>
      <p:ext uri="{BB962C8B-B14F-4D97-AF65-F5344CB8AC3E}">
        <p14:creationId xmlns:p14="http://schemas.microsoft.com/office/powerpoint/2010/main" val="32298548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Closing with Logo">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7557" y="2190922"/>
            <a:ext cx="2156039" cy="421656"/>
          </a:xfrm>
          <a:prstGeom prst="rect">
            <a:avLst/>
          </a:prstGeom>
        </p:spPr>
      </p:pic>
    </p:spTree>
    <p:extLst>
      <p:ext uri="{BB962C8B-B14F-4D97-AF65-F5344CB8AC3E}">
        <p14:creationId xmlns:p14="http://schemas.microsoft.com/office/powerpoint/2010/main" val="2344436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320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2747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23EAABDA-9025-4B46-B672-A789495C8F48}" type="datetimeFigureOut">
              <a:rPr lang="en-US" smtClean="0"/>
              <a:t>5/15/2023</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B690C2E3-51E7-2746-AEE3-C72E9B91AF12}" type="slidenum">
              <a:rPr lang="en-US" smtClean="0"/>
              <a:t>‹#›</a:t>
            </a:fld>
            <a:endParaRPr lang="en-US"/>
          </a:p>
        </p:txBody>
      </p:sp>
    </p:spTree>
    <p:extLst>
      <p:ext uri="{BB962C8B-B14F-4D97-AF65-F5344CB8AC3E}">
        <p14:creationId xmlns:p14="http://schemas.microsoft.com/office/powerpoint/2010/main" val="4161872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23EAABDA-9025-4B46-B672-A789495C8F48}" type="datetimeFigureOut">
              <a:rPr lang="en-US" smtClean="0"/>
              <a:t>5/15/2023</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B690C2E3-51E7-2746-AEE3-C72E9B91AF12}" type="slidenum">
              <a:rPr lang="en-US" smtClean="0"/>
              <a:t>‹#›</a:t>
            </a:fld>
            <a:endParaRPr lang="en-US"/>
          </a:p>
        </p:txBody>
      </p:sp>
    </p:spTree>
    <p:extLst>
      <p:ext uri="{BB962C8B-B14F-4D97-AF65-F5344CB8AC3E}">
        <p14:creationId xmlns:p14="http://schemas.microsoft.com/office/powerpoint/2010/main" val="171300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23EAABDA-9025-4B46-B672-A789495C8F48}" type="datetimeFigureOut">
              <a:rPr lang="en-US" smtClean="0"/>
              <a:t>5/15/2023</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B690C2E3-51E7-2746-AEE3-C72E9B91AF12}" type="slidenum">
              <a:rPr lang="en-US" smtClean="0"/>
              <a:t>‹#›</a:t>
            </a:fld>
            <a:endParaRPr lang="en-US"/>
          </a:p>
        </p:txBody>
      </p:sp>
    </p:spTree>
    <p:extLst>
      <p:ext uri="{BB962C8B-B14F-4D97-AF65-F5344CB8AC3E}">
        <p14:creationId xmlns:p14="http://schemas.microsoft.com/office/powerpoint/2010/main" val="2650220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23EAABDA-9025-4B46-B672-A789495C8F48}" type="datetimeFigureOut">
              <a:rPr lang="en-US" smtClean="0"/>
              <a:t>5/15/2023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690C2E3-51E7-2746-AEE3-C72E9B91AF12}" type="slidenum">
              <a:rPr lang="en-US" smtClean="0"/>
              <a:t>‹#›</a:t>
            </a:fld>
            <a:endParaRPr lang="en-US"/>
          </a:p>
        </p:txBody>
      </p:sp>
    </p:spTree>
    <p:extLst>
      <p:ext uri="{BB962C8B-B14F-4D97-AF65-F5344CB8AC3E}">
        <p14:creationId xmlns:p14="http://schemas.microsoft.com/office/powerpoint/2010/main" val="3004871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23EAABDA-9025-4B46-B672-A789495C8F48}" type="datetimeFigureOut">
              <a:rPr lang="en-US" smtClean="0"/>
              <a:t>5/15/2023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690C2E3-51E7-2746-AEE3-C72E9B91AF12}" type="slidenum">
              <a:rPr lang="en-US" smtClean="0"/>
              <a:t>‹#›</a:t>
            </a:fld>
            <a:endParaRPr lang="en-US"/>
          </a:p>
        </p:txBody>
      </p:sp>
    </p:spTree>
    <p:extLst>
      <p:ext uri="{BB962C8B-B14F-4D97-AF65-F5344CB8AC3E}">
        <p14:creationId xmlns:p14="http://schemas.microsoft.com/office/powerpoint/2010/main" val="30755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8"/>
          <a:srcRect/>
          <a:stretch/>
        </p:blipFill>
        <p:spPr>
          <a:xfrm>
            <a:off x="-56845" y="-34290"/>
            <a:ext cx="9257690" cy="5212079"/>
          </a:xfrm>
          <a:prstGeom prst="rect">
            <a:avLst/>
          </a:prstGeom>
        </p:spPr>
      </p:pic>
      <p:sp>
        <p:nvSpPr>
          <p:cNvPr id="2" name="Title Placeholder 1"/>
          <p:cNvSpPr>
            <a:spLocks noGrp="1"/>
          </p:cNvSpPr>
          <p:nvPr>
            <p:ph type="title"/>
          </p:nvPr>
        </p:nvSpPr>
        <p:spPr>
          <a:xfrm>
            <a:off x="457200" y="129332"/>
            <a:ext cx="8229600" cy="65279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9743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457200" rtl="0" eaLnBrk="1" latinLnBrk="0" hangingPunct="1">
        <a:spcBef>
          <a:spcPct val="0"/>
        </a:spcBef>
        <a:buNone/>
        <a:defRPr sz="3200" kern="1200">
          <a:solidFill>
            <a:schemeClr val="bg1">
              <a:lumMod val="75000"/>
            </a:schemeClr>
          </a:solidFill>
          <a:latin typeface="+mj-lt"/>
          <a:ea typeface="+mj-ea"/>
          <a:cs typeface="+mj-cs"/>
        </a:defRPr>
      </a:lvl1pPr>
    </p:titleStyle>
    <p:bodyStyle>
      <a:lvl1pPr marL="342900" indent="-342900" algn="l" defTabSz="457200" rtl="0" eaLnBrk="1" latinLnBrk="0" hangingPunct="1">
        <a:spcBef>
          <a:spcPct val="20000"/>
        </a:spcBef>
        <a:buClr>
          <a:srgbClr val="18DAE2"/>
        </a:buClr>
        <a:buFont typeface="Arial"/>
        <a:buChar char="•"/>
        <a:defRPr sz="2800" kern="1200">
          <a:solidFill>
            <a:schemeClr val="bg1">
              <a:lumMod val="75000"/>
            </a:schemeClr>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bg1">
              <a:lumMod val="75000"/>
            </a:schemeClr>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bg1">
              <a:lumMod val="75000"/>
            </a:schemeClr>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bg1">
              <a:lumMod val="75000"/>
            </a:schemeClr>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bg1">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ncbi.nlm.nih.gov/pmc/articles/PMC7497795/" TargetMode="Externa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hyperlink" Target="https://www.ncbi.nlm.nih.gov/pmc/articles/PMC7497795/" TargetMode="External"/><Relationship Id="rId12"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30.jpeg"/><Relationship Id="rId11" Type="http://schemas.openxmlformats.org/officeDocument/2006/relationships/image" Target="../media/image34.jpeg"/><Relationship Id="rId5" Type="http://schemas.openxmlformats.org/officeDocument/2006/relationships/image" Target="../media/image29.png"/><Relationship Id="rId10" Type="http://schemas.openxmlformats.org/officeDocument/2006/relationships/image" Target="../media/image33.jpeg"/><Relationship Id="rId4" Type="http://schemas.openxmlformats.org/officeDocument/2006/relationships/image" Target="../media/image28.jpe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47.jpe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dietaryguidelines.gov/resources/2020-2025-dietary-guidelines-online-materials"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a:stretch/>
        </p:blipFill>
        <p:spPr>
          <a:xfrm>
            <a:off x="-56845" y="-34290"/>
            <a:ext cx="9257690" cy="5212080"/>
          </a:xfrm>
          <a:prstGeom prst="rect">
            <a:avLst/>
          </a:prstGeom>
        </p:spPr>
      </p:pic>
    </p:spTree>
    <p:extLst>
      <p:ext uri="{BB962C8B-B14F-4D97-AF65-F5344CB8AC3E}">
        <p14:creationId xmlns:p14="http://schemas.microsoft.com/office/powerpoint/2010/main" val="167395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Alcohol-Related Hepatitis: Histology</a:t>
            </a:r>
            <a:endParaRPr lang="en-US" dirty="0"/>
          </a:p>
        </p:txBody>
      </p:sp>
      <p:pic>
        <p:nvPicPr>
          <p:cNvPr id="5"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24400" y="1283164"/>
            <a:ext cx="3187679" cy="3467100"/>
          </a:xfrm>
          <a:prstGeom prst="rect">
            <a:avLst/>
          </a:prstGeom>
        </p:spPr>
      </p:pic>
      <p:sp>
        <p:nvSpPr>
          <p:cNvPr id="6" name="Content Placeholder 2"/>
          <p:cNvSpPr txBox="1">
            <a:spLocks/>
          </p:cNvSpPr>
          <p:nvPr/>
        </p:nvSpPr>
        <p:spPr>
          <a:xfrm>
            <a:off x="576470" y="1143000"/>
            <a:ext cx="3756991" cy="34975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1500" kern="1200">
                <a:solidFill>
                  <a:schemeClr val="bg1">
                    <a:lumMod val="75000"/>
                  </a:schemeClr>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1350" kern="1200">
                <a:solidFill>
                  <a:schemeClr val="bg1">
                    <a:lumMod val="75000"/>
                  </a:schemeClr>
                </a:solidFill>
                <a:latin typeface="+mn-lt"/>
                <a:ea typeface="+mn-ea"/>
                <a:cs typeface="+mn-cs"/>
              </a:defRPr>
            </a:lvl2pPr>
            <a:lvl3pPr marL="857250" indent="-171450" algn="l" defTabSz="457200" rtl="0" eaLnBrk="1" latinLnBrk="0" hangingPunct="1">
              <a:spcBef>
                <a:spcPct val="20000"/>
              </a:spcBef>
              <a:buClr>
                <a:schemeClr val="tx2"/>
              </a:buClr>
              <a:buFont typeface="Arial" panose="020B0604020202020204" pitchFamily="34" charset="0"/>
              <a:buChar char="•"/>
              <a:defRPr sz="1200" kern="1200">
                <a:solidFill>
                  <a:schemeClr val="bg1">
                    <a:lumMod val="75000"/>
                  </a:schemeClr>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050" kern="1200">
                <a:solidFill>
                  <a:schemeClr val="bg1">
                    <a:lumMod val="75000"/>
                  </a:schemeClr>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1050" kern="1200">
                <a:solidFill>
                  <a:schemeClr val="bg1">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135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35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35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350" kern="1200">
                <a:solidFill>
                  <a:schemeClr val="tx1"/>
                </a:solidFill>
                <a:latin typeface="+mn-lt"/>
                <a:ea typeface="+mn-ea"/>
                <a:cs typeface="+mn-cs"/>
              </a:defRPr>
            </a:lvl9pPr>
          </a:lstStyle>
          <a:p>
            <a:r>
              <a:rPr lang="en-US" sz="2400" dirty="0" smtClean="0"/>
              <a:t>Steatosis</a:t>
            </a:r>
          </a:p>
          <a:p>
            <a:r>
              <a:rPr lang="en-US" sz="2400" dirty="0" smtClean="0"/>
              <a:t>Hepatocyte ballooning</a:t>
            </a:r>
          </a:p>
          <a:p>
            <a:r>
              <a:rPr lang="en-US" sz="2400" dirty="0" smtClean="0"/>
              <a:t>Neutrophilic lobular inflammation</a:t>
            </a:r>
          </a:p>
          <a:p>
            <a:r>
              <a:rPr lang="en-US" sz="2400" dirty="0" smtClean="0"/>
              <a:t>Mallory bodies </a:t>
            </a:r>
            <a:endParaRPr lang="en-US" sz="2400" dirty="0"/>
          </a:p>
        </p:txBody>
      </p:sp>
      <p:sp>
        <p:nvSpPr>
          <p:cNvPr id="7" name="Right Arrow 6"/>
          <p:cNvSpPr/>
          <p:nvPr/>
        </p:nvSpPr>
        <p:spPr bwMode="auto">
          <a:xfrm>
            <a:off x="5395693" y="3374481"/>
            <a:ext cx="678251" cy="285292"/>
          </a:xfrm>
          <a:prstGeom prst="rightArrow">
            <a:avLst/>
          </a:prstGeom>
          <a:solidFill>
            <a:srgbClr val="FF0000"/>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8" name="Footer Placeholder 5"/>
          <p:cNvSpPr>
            <a:spLocks noGrp="1"/>
          </p:cNvSpPr>
          <p:nvPr>
            <p:ph type="body" sz="quarter" idx="10"/>
          </p:nvPr>
        </p:nvSpPr>
        <p:spPr/>
        <p:txBody>
          <a:bodyPr/>
          <a:lstStyle/>
          <a:p>
            <a:r>
              <a:rPr lang="en-US" dirty="0"/>
              <a:t>By Nephron - Own work, CC BY-SA 3.0, https://commons.wikimedia.org/w/index.php?curid=7815350</a:t>
            </a:r>
          </a:p>
        </p:txBody>
      </p:sp>
    </p:spTree>
    <p:extLst>
      <p:ext uri="{BB962C8B-B14F-4D97-AF65-F5344CB8AC3E}">
        <p14:creationId xmlns:p14="http://schemas.microsoft.com/office/powerpoint/2010/main" val="162533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Direct </a:t>
            </a:r>
            <a:r>
              <a:rPr lang="en-GB" b="1" dirty="0"/>
              <a:t>M</a:t>
            </a:r>
            <a:r>
              <a:rPr lang="en-GB" b="1" dirty="0" smtClean="0"/>
              <a:t>arkers</a:t>
            </a:r>
            <a:r>
              <a:rPr lang="en-GB" dirty="0" smtClean="0"/>
              <a:t> </a:t>
            </a:r>
            <a:r>
              <a:rPr lang="en-GB" dirty="0"/>
              <a:t>of </a:t>
            </a:r>
            <a:r>
              <a:rPr lang="en-GB" dirty="0" smtClean="0"/>
              <a:t>Alcohol </a:t>
            </a:r>
            <a:r>
              <a:rPr lang="en-GB" dirty="0"/>
              <a:t>C</a:t>
            </a:r>
            <a:r>
              <a:rPr lang="en-GB" dirty="0" smtClean="0"/>
              <a:t>onsumption</a:t>
            </a:r>
            <a:endParaRPr lang="en-GB" dirty="0"/>
          </a:p>
        </p:txBody>
      </p:sp>
      <p:sp>
        <p:nvSpPr>
          <p:cNvPr id="3" name="Text Placeholder 2"/>
          <p:cNvSpPr>
            <a:spLocks noGrp="1"/>
          </p:cNvSpPr>
          <p:nvPr>
            <p:ph type="body" sz="quarter" idx="10"/>
          </p:nvPr>
        </p:nvSpPr>
        <p:spPr>
          <a:xfrm>
            <a:off x="0" y="4860757"/>
            <a:ext cx="7519403" cy="282743"/>
          </a:xfrm>
        </p:spPr>
        <p:txBody>
          <a:bodyPr/>
          <a:lstStyle/>
          <a:p>
            <a:r>
              <a:rPr lang="en-GB" dirty="0"/>
              <a:t>EASL CPG ALD. J Hepatol 2018;69:154–81</a:t>
            </a:r>
          </a:p>
        </p:txBody>
      </p:sp>
      <p:graphicFrame>
        <p:nvGraphicFramePr>
          <p:cNvPr id="8" name="Content Placeholder 4">
            <a:extLst>
              <a:ext uri="{FF2B5EF4-FFF2-40B4-BE49-F238E27FC236}">
                <a16:creationId xmlns:a16="http://schemas.microsoft.com/office/drawing/2014/main" id="{EA0C6BBE-4D47-4712-922F-E4D606C38020}"/>
              </a:ext>
            </a:extLst>
          </p:cNvPr>
          <p:cNvGraphicFramePr>
            <a:graphicFrameLocks/>
          </p:cNvGraphicFramePr>
          <p:nvPr>
            <p:extLst>
              <p:ext uri="{D42A27DB-BD31-4B8C-83A1-F6EECF244321}">
                <p14:modId xmlns:p14="http://schemas.microsoft.com/office/powerpoint/2010/main" val="3971516447"/>
              </p:ext>
            </p:extLst>
          </p:nvPr>
        </p:nvGraphicFramePr>
        <p:xfrm>
          <a:off x="218599" y="1371885"/>
          <a:ext cx="8700113" cy="3060966"/>
        </p:xfrm>
        <a:graphic>
          <a:graphicData uri="http://schemas.openxmlformats.org/drawingml/2006/table">
            <a:tbl>
              <a:tblPr firstRow="1" firstCol="1" bandRow="1">
                <a:tableStyleId>{5C22544A-7EE6-4342-B048-85BDC9FD1C3A}</a:tableStyleId>
              </a:tblPr>
              <a:tblGrid>
                <a:gridCol w="1039896">
                  <a:extLst>
                    <a:ext uri="{9D8B030D-6E8A-4147-A177-3AD203B41FA5}">
                      <a16:colId xmlns:a16="http://schemas.microsoft.com/office/drawing/2014/main" val="1634775205"/>
                    </a:ext>
                  </a:extLst>
                </a:gridCol>
                <a:gridCol w="976519">
                  <a:extLst>
                    <a:ext uri="{9D8B030D-6E8A-4147-A177-3AD203B41FA5}">
                      <a16:colId xmlns:a16="http://schemas.microsoft.com/office/drawing/2014/main" val="582729659"/>
                    </a:ext>
                  </a:extLst>
                </a:gridCol>
                <a:gridCol w="925493">
                  <a:extLst>
                    <a:ext uri="{9D8B030D-6E8A-4147-A177-3AD203B41FA5}">
                      <a16:colId xmlns:a16="http://schemas.microsoft.com/office/drawing/2014/main" val="3634365925"/>
                    </a:ext>
                  </a:extLst>
                </a:gridCol>
                <a:gridCol w="1202293">
                  <a:extLst>
                    <a:ext uri="{9D8B030D-6E8A-4147-A177-3AD203B41FA5}">
                      <a16:colId xmlns:a16="http://schemas.microsoft.com/office/drawing/2014/main" val="477808792"/>
                    </a:ext>
                  </a:extLst>
                </a:gridCol>
                <a:gridCol w="872776">
                  <a:extLst>
                    <a:ext uri="{9D8B030D-6E8A-4147-A177-3AD203B41FA5}">
                      <a16:colId xmlns:a16="http://schemas.microsoft.com/office/drawing/2014/main" val="3645441975"/>
                    </a:ext>
                  </a:extLst>
                </a:gridCol>
                <a:gridCol w="818137">
                  <a:extLst>
                    <a:ext uri="{9D8B030D-6E8A-4147-A177-3AD203B41FA5}">
                      <a16:colId xmlns:a16="http://schemas.microsoft.com/office/drawing/2014/main" val="151884596"/>
                    </a:ext>
                  </a:extLst>
                </a:gridCol>
                <a:gridCol w="2864999">
                  <a:extLst>
                    <a:ext uri="{9D8B030D-6E8A-4147-A177-3AD203B41FA5}">
                      <a16:colId xmlns:a16="http://schemas.microsoft.com/office/drawing/2014/main" val="2510667267"/>
                    </a:ext>
                  </a:extLst>
                </a:gridCol>
              </a:tblGrid>
              <a:tr h="382620">
                <a:tc>
                  <a:txBody>
                    <a:bodyPr/>
                    <a:lstStyle/>
                    <a:p>
                      <a:pPr algn="just">
                        <a:spcAft>
                          <a:spcPts val="0"/>
                        </a:spcAft>
                      </a:pPr>
                      <a:r>
                        <a:rPr lang="en-GB" sz="1100" b="1" dirty="0">
                          <a:effectLst/>
                          <a:latin typeface="+mn-lt"/>
                          <a:ea typeface="Calibri" panose="020F0502020204030204" pitchFamily="34" charset="0"/>
                          <a:cs typeface="Arial" panose="020B0604020202020204" pitchFamily="34" charset="0"/>
                        </a:rPr>
                        <a:t>Biomarker</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b">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spcAft>
                          <a:spcPts val="0"/>
                        </a:spcAft>
                      </a:pPr>
                      <a:r>
                        <a:rPr lang="en-GB" sz="1100" b="1" dirty="0">
                          <a:effectLst/>
                          <a:latin typeface="+mn-lt"/>
                          <a:ea typeface="Calibri" panose="020F0502020204030204" pitchFamily="34" charset="0"/>
                          <a:cs typeface="Arial" panose="020B0604020202020204" pitchFamily="34" charset="0"/>
                        </a:rPr>
                        <a:t>Biological material</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spcAft>
                          <a:spcPts val="0"/>
                        </a:spcAft>
                      </a:pPr>
                      <a:r>
                        <a:rPr lang="en-GB" sz="1100" b="1" dirty="0">
                          <a:effectLst/>
                          <a:latin typeface="+mn-lt"/>
                          <a:ea typeface="Calibri" panose="020F0502020204030204" pitchFamily="34" charset="0"/>
                          <a:cs typeface="Arial" panose="020B0604020202020204" pitchFamily="34" charset="0"/>
                        </a:rPr>
                        <a:t>Detection</a:t>
                      </a:r>
                      <a:endParaRPr lang="en-GB" sz="1100" dirty="0">
                        <a:effectLst/>
                        <a:latin typeface="+mn-lt"/>
                        <a:ea typeface="Calibri" panose="020F0502020204030204" pitchFamily="34" charset="0"/>
                        <a:cs typeface="Times New Roman" panose="02020603050405020304" pitchFamily="18" charset="0"/>
                      </a:endParaRPr>
                    </a:p>
                    <a:p>
                      <a:pPr algn="ctr">
                        <a:spcAft>
                          <a:spcPts val="0"/>
                        </a:spcAft>
                      </a:pPr>
                      <a:r>
                        <a:rPr lang="en-GB" sz="1100" b="1" dirty="0">
                          <a:effectLst/>
                          <a:latin typeface="+mn-lt"/>
                          <a:ea typeface="Calibri" panose="020F0502020204030204" pitchFamily="34" charset="0"/>
                          <a:cs typeface="Arial" panose="020B0604020202020204" pitchFamily="34" charset="0"/>
                        </a:rPr>
                        <a:t>window</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spcAft>
                          <a:spcPts val="0"/>
                        </a:spcAft>
                      </a:pPr>
                      <a:r>
                        <a:rPr lang="en-GB" sz="1100" b="1" dirty="0">
                          <a:effectLst/>
                          <a:latin typeface="+mn-lt"/>
                          <a:ea typeface="Calibri" panose="020F0502020204030204" pitchFamily="34" charset="0"/>
                          <a:cs typeface="Arial" panose="020B0604020202020204" pitchFamily="34" charset="0"/>
                        </a:rPr>
                        <a:t>EtOH</a:t>
                      </a:r>
                      <a:endParaRPr lang="en-GB" sz="1100" dirty="0">
                        <a:effectLst/>
                        <a:latin typeface="+mn-lt"/>
                        <a:ea typeface="Calibri" panose="020F0502020204030204" pitchFamily="34" charset="0"/>
                        <a:cs typeface="Times New Roman" panose="02020603050405020304" pitchFamily="18" charset="0"/>
                      </a:endParaRPr>
                    </a:p>
                    <a:p>
                      <a:pPr algn="ctr">
                        <a:spcAft>
                          <a:spcPts val="0"/>
                        </a:spcAft>
                      </a:pPr>
                      <a:r>
                        <a:rPr lang="en-GB" sz="1100" b="1" dirty="0">
                          <a:effectLst/>
                          <a:latin typeface="+mn-lt"/>
                          <a:ea typeface="Calibri" panose="020F0502020204030204" pitchFamily="34" charset="0"/>
                          <a:cs typeface="Arial" panose="020B0604020202020204" pitchFamily="34" charset="0"/>
                        </a:rPr>
                        <a:t>amount</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spcAft>
                          <a:spcPts val="0"/>
                        </a:spcAft>
                      </a:pPr>
                      <a:r>
                        <a:rPr lang="en-GB" sz="1100" b="1" dirty="0">
                          <a:effectLst/>
                          <a:latin typeface="+mn-lt"/>
                          <a:ea typeface="Calibri" panose="020F0502020204030204" pitchFamily="34" charset="0"/>
                          <a:cs typeface="Arial" panose="020B0604020202020204" pitchFamily="34" charset="0"/>
                        </a:rPr>
                        <a:t>Sens.</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spcAft>
                          <a:spcPts val="0"/>
                        </a:spcAft>
                      </a:pPr>
                      <a:r>
                        <a:rPr lang="en-GB" sz="1100" b="1" dirty="0">
                          <a:effectLst/>
                          <a:latin typeface="+mn-lt"/>
                          <a:ea typeface="Calibri" panose="020F0502020204030204" pitchFamily="34" charset="0"/>
                          <a:cs typeface="Arial" panose="020B0604020202020204" pitchFamily="34" charset="0"/>
                        </a:rPr>
                        <a:t>Spec.</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spcAft>
                          <a:spcPts val="0"/>
                        </a:spcAft>
                      </a:pPr>
                      <a:r>
                        <a:rPr lang="en-GB" sz="1100" b="1" dirty="0">
                          <a:effectLst/>
                          <a:latin typeface="+mn-lt"/>
                          <a:ea typeface="Calibri" panose="020F0502020204030204" pitchFamily="34" charset="0"/>
                          <a:cs typeface="Arial" panose="020B0604020202020204" pitchFamily="34" charset="0"/>
                        </a:rPr>
                        <a:t>Confounding factors</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b">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875475586"/>
                  </a:ext>
                </a:extLst>
              </a:tr>
              <a:tr h="382620">
                <a:tc>
                  <a:txBody>
                    <a:bodyPr/>
                    <a:lstStyle/>
                    <a:p>
                      <a:pPr algn="just">
                        <a:spcAft>
                          <a:spcPts val="0"/>
                        </a:spcAft>
                      </a:pPr>
                      <a:r>
                        <a:rPr lang="en-GB" sz="1100" dirty="0">
                          <a:solidFill>
                            <a:schemeClr val="tx1"/>
                          </a:solidFill>
                          <a:effectLst/>
                          <a:latin typeface="+mn-lt"/>
                          <a:ea typeface="Calibri" panose="020F0502020204030204" pitchFamily="34" charset="0"/>
                          <a:cs typeface="Arial" panose="020B0604020202020204" pitchFamily="34" charset="0"/>
                        </a:rPr>
                        <a:t>EtOH</a:t>
                      </a:r>
                      <a:endParaRPr lang="en-GB" sz="1100" dirty="0">
                        <a:solidFill>
                          <a:schemeClr val="tx1"/>
                        </a:solidFill>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BEE5F5"/>
                    </a:solidFill>
                  </a:tcPr>
                </a:tc>
                <a:tc>
                  <a:txBody>
                    <a:bodyPr/>
                    <a:lstStyle/>
                    <a:p>
                      <a:pPr algn="ctr">
                        <a:spcAft>
                          <a:spcPts val="0"/>
                        </a:spcAft>
                      </a:pPr>
                      <a:r>
                        <a:rPr lang="en-GB" sz="1100">
                          <a:effectLst/>
                          <a:latin typeface="+mn-lt"/>
                          <a:ea typeface="Calibri" panose="020F0502020204030204" pitchFamily="34" charset="0"/>
                          <a:cs typeface="Arial" panose="020B0604020202020204" pitchFamily="34" charset="0"/>
                        </a:rPr>
                        <a:t>Serum</a:t>
                      </a:r>
                      <a:endParaRPr lang="en-GB" sz="110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dirty="0">
                          <a:solidFill>
                            <a:schemeClr val="tx1"/>
                          </a:solidFill>
                          <a:effectLst/>
                          <a:latin typeface="+mn-lt"/>
                          <a:ea typeface="Calibri" panose="020F0502020204030204" pitchFamily="34" charset="0"/>
                          <a:cs typeface="Arial" panose="020B0604020202020204" pitchFamily="34" charset="0"/>
                        </a:rPr>
                        <a:t>4–12 </a:t>
                      </a:r>
                    </a:p>
                    <a:p>
                      <a:pPr algn="ctr">
                        <a:spcAft>
                          <a:spcPts val="0"/>
                        </a:spcAft>
                      </a:pPr>
                      <a:r>
                        <a:rPr lang="en-GB" sz="1100" dirty="0">
                          <a:solidFill>
                            <a:schemeClr val="tx1"/>
                          </a:solidFill>
                          <a:effectLst/>
                          <a:latin typeface="+mn-lt"/>
                          <a:ea typeface="Calibri" panose="020F0502020204030204" pitchFamily="34" charset="0"/>
                          <a:cs typeface="Arial" panose="020B0604020202020204" pitchFamily="34" charset="0"/>
                        </a:rPr>
                        <a:t>hours</a:t>
                      </a:r>
                      <a:endParaRPr lang="en-GB" sz="1100" dirty="0">
                        <a:solidFill>
                          <a:schemeClr val="tx1"/>
                        </a:solidFill>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a:effectLst/>
                          <a:latin typeface="+mn-lt"/>
                          <a:ea typeface="Calibri" panose="020F0502020204030204" pitchFamily="34" charset="0"/>
                          <a:cs typeface="Arial" panose="020B0604020202020204" pitchFamily="34" charset="0"/>
                        </a:rPr>
                        <a:t> </a:t>
                      </a:r>
                      <a:endParaRPr lang="en-GB" sz="110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a:effectLst/>
                          <a:latin typeface="+mn-lt"/>
                          <a:ea typeface="Calibri" panose="020F0502020204030204" pitchFamily="34" charset="0"/>
                          <a:cs typeface="Arial" panose="020B0604020202020204" pitchFamily="34" charset="0"/>
                        </a:rPr>
                        <a:t> </a:t>
                      </a:r>
                      <a:endParaRPr lang="en-GB" sz="110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a:effectLst/>
                          <a:latin typeface="+mn-lt"/>
                          <a:ea typeface="Calibri" panose="020F0502020204030204" pitchFamily="34" charset="0"/>
                          <a:cs typeface="Arial" panose="020B0604020202020204" pitchFamily="34" charset="0"/>
                        </a:rPr>
                        <a:t> </a:t>
                      </a:r>
                      <a:endParaRPr lang="en-GB" sz="110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dirty="0">
                          <a:effectLst/>
                          <a:latin typeface="+mn-lt"/>
                          <a:ea typeface="Calibri" panose="020F0502020204030204" pitchFamily="34" charset="0"/>
                          <a:cs typeface="Arial" panose="020B0604020202020204" pitchFamily="34" charset="0"/>
                        </a:rPr>
                        <a:t> </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607194075"/>
                  </a:ext>
                </a:extLst>
              </a:tr>
              <a:tr h="1339173">
                <a:tc>
                  <a:txBody>
                    <a:bodyPr/>
                    <a:lstStyle/>
                    <a:p>
                      <a:pPr algn="just">
                        <a:spcAft>
                          <a:spcPts val="0"/>
                        </a:spcAft>
                      </a:pPr>
                      <a:r>
                        <a:rPr lang="en-GB" sz="1100" dirty="0">
                          <a:solidFill>
                            <a:schemeClr val="tx1"/>
                          </a:solidFill>
                          <a:effectLst/>
                          <a:latin typeface="+mn-lt"/>
                          <a:ea typeface="Calibri" panose="020F0502020204030204" pitchFamily="34" charset="0"/>
                          <a:cs typeface="Arial" panose="020B0604020202020204" pitchFamily="34" charset="0"/>
                        </a:rPr>
                        <a:t>EtG</a:t>
                      </a:r>
                      <a:endParaRPr lang="en-GB" sz="1100" dirty="0">
                        <a:solidFill>
                          <a:schemeClr val="tx1"/>
                        </a:solidFill>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rgbClr val="BEE5F5"/>
                    </a:solidFill>
                  </a:tcPr>
                </a:tc>
                <a:tc>
                  <a:txBody>
                    <a:bodyPr/>
                    <a:lstStyle/>
                    <a:p>
                      <a:pPr algn="ctr">
                        <a:spcAft>
                          <a:spcPts val="0"/>
                        </a:spcAft>
                      </a:pPr>
                      <a:r>
                        <a:rPr lang="en-GB" sz="1100" dirty="0">
                          <a:effectLst/>
                          <a:latin typeface="+mn-lt"/>
                          <a:ea typeface="Calibri" panose="020F0502020204030204" pitchFamily="34" charset="0"/>
                          <a:cs typeface="Arial" panose="020B0604020202020204" pitchFamily="34" charset="0"/>
                        </a:rPr>
                        <a:t>Urine</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b="1" dirty="0">
                          <a:solidFill>
                            <a:srgbClr val="FF0000"/>
                          </a:solidFill>
                          <a:effectLst/>
                          <a:latin typeface="+mn-lt"/>
                          <a:ea typeface="Calibri" panose="020F0502020204030204" pitchFamily="34" charset="0"/>
                          <a:cs typeface="Arial" panose="020B0604020202020204" pitchFamily="34" charset="0"/>
                        </a:rPr>
                        <a:t>Up to </a:t>
                      </a:r>
                      <a:br>
                        <a:rPr lang="en-GB" sz="1100" b="1" dirty="0">
                          <a:solidFill>
                            <a:srgbClr val="FF0000"/>
                          </a:solidFill>
                          <a:effectLst/>
                          <a:latin typeface="+mn-lt"/>
                          <a:ea typeface="Calibri" panose="020F0502020204030204" pitchFamily="34" charset="0"/>
                          <a:cs typeface="Arial" panose="020B0604020202020204" pitchFamily="34" charset="0"/>
                        </a:rPr>
                      </a:br>
                      <a:r>
                        <a:rPr lang="en-GB" sz="1100" b="1" dirty="0">
                          <a:solidFill>
                            <a:srgbClr val="FF0000"/>
                          </a:solidFill>
                          <a:effectLst/>
                          <a:latin typeface="+mn-lt"/>
                          <a:ea typeface="Calibri" panose="020F0502020204030204" pitchFamily="34" charset="0"/>
                          <a:cs typeface="Arial" panose="020B0604020202020204" pitchFamily="34" charset="0"/>
                        </a:rPr>
                        <a:t>80 hours</a:t>
                      </a:r>
                      <a:endParaRPr lang="en-GB" sz="1100" b="1" dirty="0">
                        <a:solidFill>
                          <a:srgbClr val="FF0000"/>
                        </a:solidFill>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dirty="0">
                          <a:effectLst/>
                          <a:latin typeface="+mn-lt"/>
                          <a:ea typeface="Calibri" panose="020F0502020204030204" pitchFamily="34" charset="0"/>
                          <a:cs typeface="Arial" panose="020B0604020202020204" pitchFamily="34" charset="0"/>
                        </a:rPr>
                        <a:t>&gt;5 g</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a:effectLst/>
                          <a:latin typeface="+mn-lt"/>
                          <a:ea typeface="Calibri" panose="020F0502020204030204" pitchFamily="34" charset="0"/>
                          <a:cs typeface="Arial" panose="020B0604020202020204" pitchFamily="34" charset="0"/>
                        </a:rPr>
                        <a:t>89%</a:t>
                      </a:r>
                      <a:endParaRPr lang="en-GB" sz="110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a:effectLst/>
                          <a:latin typeface="+mn-lt"/>
                          <a:ea typeface="Calibri" panose="020F0502020204030204" pitchFamily="34" charset="0"/>
                          <a:cs typeface="Arial" panose="020B0604020202020204" pitchFamily="34" charset="0"/>
                        </a:rPr>
                        <a:t>99%</a:t>
                      </a:r>
                      <a:endParaRPr lang="en-GB" sz="110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b="1" i="1" dirty="0">
                          <a:effectLst/>
                          <a:latin typeface="+mn-lt"/>
                          <a:ea typeface="Calibri" panose="020F0502020204030204" pitchFamily="34" charset="0"/>
                          <a:cs typeface="Arial" panose="020B0604020202020204" pitchFamily="34" charset="0"/>
                        </a:rPr>
                        <a:t>Increases</a:t>
                      </a:r>
                      <a:r>
                        <a:rPr lang="en-GB" sz="1100" i="1" dirty="0">
                          <a:effectLst/>
                          <a:latin typeface="+mn-lt"/>
                          <a:ea typeface="Calibri" panose="020F0502020204030204" pitchFamily="34" charset="0"/>
                          <a:cs typeface="Arial" panose="020B0604020202020204" pitchFamily="34" charset="0"/>
                        </a:rPr>
                        <a:t> results</a:t>
                      </a:r>
                      <a:endParaRPr lang="en-GB" sz="1100" dirty="0">
                        <a:effectLst/>
                        <a:latin typeface="+mn-lt"/>
                        <a:ea typeface="Calibri" panose="020F0502020204030204" pitchFamily="34" charset="0"/>
                        <a:cs typeface="Times New Roman" panose="02020603050405020304" pitchFamily="18" charset="0"/>
                      </a:endParaRPr>
                    </a:p>
                    <a:p>
                      <a:pPr marL="0" indent="0" algn="ctr">
                        <a:spcAft>
                          <a:spcPts val="0"/>
                        </a:spcAft>
                        <a:buFont typeface="Arial" panose="020B0604020202020204" pitchFamily="34" charset="0"/>
                        <a:buNone/>
                      </a:pPr>
                      <a:r>
                        <a:rPr lang="en-GB" sz="1100" dirty="0">
                          <a:effectLst/>
                          <a:latin typeface="+mn-lt"/>
                          <a:ea typeface="Calibri" panose="020F0502020204030204" pitchFamily="34" charset="0"/>
                          <a:cs typeface="Arial" panose="020B0604020202020204" pitchFamily="34" charset="0"/>
                        </a:rPr>
                        <a:t>Accidental contamination of food, mouth wash, alcohol-free beer, etc. </a:t>
                      </a:r>
                      <a:endParaRPr lang="en-GB" sz="1100" dirty="0" smtClean="0">
                        <a:effectLst/>
                        <a:latin typeface="+mn-lt"/>
                        <a:ea typeface="Calibri" panose="020F0502020204030204" pitchFamily="34" charset="0"/>
                        <a:cs typeface="Arial" panose="020B0604020202020204" pitchFamily="34" charset="0"/>
                      </a:endParaRPr>
                    </a:p>
                    <a:p>
                      <a:pPr marL="0" indent="0" algn="ctr">
                        <a:spcAft>
                          <a:spcPts val="0"/>
                        </a:spcAft>
                        <a:buFont typeface="Arial" panose="020B0604020202020204" pitchFamily="34" charset="0"/>
                        <a:buNone/>
                      </a:pPr>
                      <a:r>
                        <a:rPr lang="en-GB" sz="1100" b="1" i="1" dirty="0" smtClean="0">
                          <a:effectLst/>
                          <a:latin typeface="+mn-lt"/>
                          <a:ea typeface="Calibri" panose="020F0502020204030204" pitchFamily="34" charset="0"/>
                          <a:cs typeface="Arial" panose="020B0604020202020204" pitchFamily="34" charset="0"/>
                        </a:rPr>
                        <a:t>Decreases</a:t>
                      </a:r>
                      <a:r>
                        <a:rPr lang="en-GB" sz="1100" i="1" dirty="0" smtClean="0">
                          <a:effectLst/>
                          <a:latin typeface="+mn-lt"/>
                          <a:ea typeface="Calibri" panose="020F0502020204030204" pitchFamily="34" charset="0"/>
                          <a:cs typeface="Arial" panose="020B0604020202020204" pitchFamily="34" charset="0"/>
                        </a:rPr>
                        <a:t> </a:t>
                      </a:r>
                      <a:r>
                        <a:rPr lang="en-GB" sz="1100" i="1" dirty="0">
                          <a:effectLst/>
                          <a:latin typeface="+mn-lt"/>
                          <a:ea typeface="Calibri" panose="020F0502020204030204" pitchFamily="34" charset="0"/>
                          <a:cs typeface="Arial" panose="020B0604020202020204" pitchFamily="34" charset="0"/>
                        </a:rPr>
                        <a:t>results:</a:t>
                      </a:r>
                      <a:endParaRPr lang="en-GB" sz="1100" dirty="0">
                        <a:effectLst/>
                        <a:latin typeface="+mn-lt"/>
                        <a:ea typeface="Calibri" panose="020F0502020204030204" pitchFamily="34" charset="0"/>
                        <a:cs typeface="Times New Roman" panose="02020603050405020304" pitchFamily="18" charset="0"/>
                      </a:endParaRPr>
                    </a:p>
                    <a:p>
                      <a:pPr marL="0" lvl="0" indent="0" algn="ctr">
                        <a:spcAft>
                          <a:spcPts val="0"/>
                        </a:spcAft>
                        <a:buFont typeface="Arial" panose="020B0604020202020204" pitchFamily="34" charset="0"/>
                        <a:buNone/>
                      </a:pPr>
                      <a:r>
                        <a:rPr lang="en-GB" sz="1100" dirty="0">
                          <a:effectLst/>
                          <a:latin typeface="+mn-lt"/>
                          <a:ea typeface="Calibri" panose="020F0502020204030204" pitchFamily="34" charset="0"/>
                          <a:cs typeface="Arial" panose="020B0604020202020204" pitchFamily="34" charset="0"/>
                        </a:rPr>
                        <a:t>Urine dilution deliberately or </a:t>
                      </a:r>
                      <a:br>
                        <a:rPr lang="en-GB" sz="1100" dirty="0">
                          <a:effectLst/>
                          <a:latin typeface="+mn-lt"/>
                          <a:ea typeface="Calibri" panose="020F0502020204030204" pitchFamily="34" charset="0"/>
                          <a:cs typeface="Arial" panose="020B0604020202020204" pitchFamily="34" charset="0"/>
                        </a:rPr>
                      </a:br>
                      <a:r>
                        <a:rPr lang="en-GB" sz="1100" dirty="0">
                          <a:effectLst/>
                          <a:latin typeface="+mn-lt"/>
                          <a:ea typeface="Calibri" panose="020F0502020204030204" pitchFamily="34" charset="0"/>
                          <a:cs typeface="Arial" panose="020B0604020202020204" pitchFamily="34" charset="0"/>
                        </a:rPr>
                        <a:t>by </a:t>
                      </a:r>
                      <a:r>
                        <a:rPr lang="en-GB" sz="1100" dirty="0" smtClean="0">
                          <a:effectLst/>
                          <a:latin typeface="+mn-lt"/>
                          <a:ea typeface="Calibri" panose="020F0502020204030204" pitchFamily="34" charset="0"/>
                          <a:cs typeface="Arial" panose="020B0604020202020204" pitchFamily="34" charset="0"/>
                        </a:rPr>
                        <a:t>diuretics</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956889107"/>
                  </a:ext>
                </a:extLst>
              </a:tr>
              <a:tr h="956553">
                <a:tc>
                  <a:txBody>
                    <a:bodyPr/>
                    <a:lstStyle/>
                    <a:p>
                      <a:pPr algn="just">
                        <a:spcAft>
                          <a:spcPts val="0"/>
                        </a:spcAft>
                      </a:pPr>
                      <a:r>
                        <a:rPr lang="en-GB" sz="1100" dirty="0">
                          <a:solidFill>
                            <a:schemeClr val="tx1"/>
                          </a:solidFill>
                          <a:effectLst/>
                          <a:latin typeface="+mn-lt"/>
                          <a:ea typeface="Calibri" panose="020F0502020204030204" pitchFamily="34" charset="0"/>
                          <a:cs typeface="Arial" panose="020B0604020202020204" pitchFamily="34" charset="0"/>
                        </a:rPr>
                        <a:t>EtG</a:t>
                      </a:r>
                      <a:endParaRPr lang="en-GB" sz="1100" dirty="0">
                        <a:solidFill>
                          <a:schemeClr val="tx1"/>
                        </a:solidFill>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rgbClr val="BEE5F5"/>
                    </a:solidFill>
                  </a:tcPr>
                </a:tc>
                <a:tc>
                  <a:txBody>
                    <a:bodyPr/>
                    <a:lstStyle/>
                    <a:p>
                      <a:pPr algn="ctr">
                        <a:spcAft>
                          <a:spcPts val="0"/>
                        </a:spcAft>
                      </a:pPr>
                      <a:r>
                        <a:rPr lang="en-GB" sz="1100" dirty="0">
                          <a:effectLst/>
                          <a:latin typeface="+mn-lt"/>
                          <a:ea typeface="Calibri" panose="020F0502020204030204" pitchFamily="34" charset="0"/>
                          <a:cs typeface="Arial" panose="020B0604020202020204" pitchFamily="34" charset="0"/>
                        </a:rPr>
                        <a:t>Hair</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dirty="0">
                          <a:effectLst/>
                          <a:latin typeface="+mn-lt"/>
                          <a:ea typeface="Calibri" panose="020F0502020204030204" pitchFamily="34" charset="0"/>
                          <a:cs typeface="Arial" panose="020B0604020202020204" pitchFamily="34" charset="0"/>
                        </a:rPr>
                        <a:t>≤6 months </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dirty="0">
                          <a:effectLst/>
                          <a:latin typeface="+mn-lt"/>
                          <a:ea typeface="Calibri" panose="020F0502020204030204" pitchFamily="34" charset="0"/>
                          <a:cs typeface="Arial" panose="020B0604020202020204" pitchFamily="34" charset="0"/>
                        </a:rPr>
                        <a:t>&gt;20–40 g/d</a:t>
                      </a:r>
                      <a:endParaRPr lang="en-GB" sz="1100" dirty="0">
                        <a:effectLst/>
                        <a:latin typeface="+mn-lt"/>
                        <a:ea typeface="Calibri" panose="020F0502020204030204" pitchFamily="34" charset="0"/>
                        <a:cs typeface="Times New Roman" panose="02020603050405020304" pitchFamily="18" charset="0"/>
                      </a:endParaRPr>
                    </a:p>
                    <a:p>
                      <a:pPr algn="ctr">
                        <a:spcAft>
                          <a:spcPts val="0"/>
                        </a:spcAft>
                      </a:pPr>
                      <a:r>
                        <a:rPr lang="en-GB" sz="1100" dirty="0">
                          <a:effectLst/>
                          <a:latin typeface="+mn-lt"/>
                          <a:ea typeface="Calibri" panose="020F0502020204030204" pitchFamily="34" charset="0"/>
                          <a:cs typeface="Arial" panose="020B0604020202020204" pitchFamily="34" charset="0"/>
                        </a:rPr>
                        <a:t>for &gt;3 months</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dirty="0">
                          <a:effectLst/>
                          <a:latin typeface="+mn-lt"/>
                          <a:ea typeface="Calibri" panose="020F0502020204030204" pitchFamily="34" charset="0"/>
                          <a:cs typeface="Arial" panose="020B0604020202020204" pitchFamily="34" charset="0"/>
                        </a:rPr>
                        <a:t>85–92%</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dirty="0">
                          <a:effectLst/>
                          <a:latin typeface="+mn-lt"/>
                          <a:ea typeface="Calibri" panose="020F0502020204030204" pitchFamily="34" charset="0"/>
                          <a:cs typeface="Arial" panose="020B0604020202020204" pitchFamily="34" charset="0"/>
                        </a:rPr>
                        <a:t>87–97%</a:t>
                      </a:r>
                      <a:endParaRPr lang="en-GB" sz="1100" dirty="0">
                        <a:effectLst/>
                        <a:latin typeface="+mn-lt"/>
                        <a:ea typeface="Calibri" panose="020F0502020204030204" pitchFamily="34" charset="0"/>
                        <a:cs typeface="Times New Roman" panose="02020603050405020304" pitchFamily="18" charset="0"/>
                      </a:endParaRP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spcAft>
                          <a:spcPts val="0"/>
                        </a:spcAft>
                      </a:pPr>
                      <a:r>
                        <a:rPr lang="en-GB" sz="1100" b="1" i="1" dirty="0">
                          <a:effectLst/>
                          <a:latin typeface="+mn-lt"/>
                          <a:ea typeface="Calibri" panose="020F0502020204030204" pitchFamily="34" charset="0"/>
                          <a:cs typeface="Arial" panose="020B0604020202020204" pitchFamily="34" charset="0"/>
                        </a:rPr>
                        <a:t>Increases</a:t>
                      </a:r>
                      <a:r>
                        <a:rPr lang="en-GB" sz="1100" i="1" dirty="0">
                          <a:effectLst/>
                          <a:latin typeface="+mn-lt"/>
                          <a:ea typeface="Calibri" panose="020F0502020204030204" pitchFamily="34" charset="0"/>
                          <a:cs typeface="Arial" panose="020B0604020202020204" pitchFamily="34" charset="0"/>
                        </a:rPr>
                        <a:t> results</a:t>
                      </a:r>
                      <a:endParaRPr lang="en-GB" sz="1100" dirty="0">
                        <a:effectLst/>
                        <a:latin typeface="+mn-lt"/>
                        <a:ea typeface="Calibri" panose="020F0502020204030204" pitchFamily="34" charset="0"/>
                        <a:cs typeface="Times New Roman" panose="02020603050405020304" pitchFamily="18" charset="0"/>
                      </a:endParaRPr>
                    </a:p>
                    <a:p>
                      <a:pPr marL="0" indent="0" algn="ctr" defTabSz="914400" rtl="0" eaLnBrk="1" latinLnBrk="0" hangingPunct="1">
                        <a:spcAft>
                          <a:spcPts val="0"/>
                        </a:spcAft>
                        <a:buFont typeface="Arial" panose="020B0604020202020204" pitchFamily="34" charset="0"/>
                        <a:buNone/>
                        <a:tabLst>
                          <a:tab pos="228600" algn="l"/>
                        </a:tabLst>
                      </a:pPr>
                      <a:r>
                        <a:rPr lang="en-GB" sz="1100" kern="1200" dirty="0">
                          <a:solidFill>
                            <a:schemeClr val="dk1"/>
                          </a:solidFill>
                          <a:effectLst/>
                          <a:latin typeface="+mn-lt"/>
                          <a:ea typeface="Calibri" panose="020F0502020204030204" pitchFamily="34" charset="0"/>
                          <a:cs typeface="Arial" panose="020B0604020202020204" pitchFamily="34" charset="0"/>
                        </a:rPr>
                        <a:t>Seriously impaired renal function</a:t>
                      </a:r>
                    </a:p>
                    <a:p>
                      <a:pPr marL="0" indent="0" algn="ctr" defTabSz="914400" rtl="0" eaLnBrk="1" latinLnBrk="0" hangingPunct="1">
                        <a:spcAft>
                          <a:spcPts val="0"/>
                        </a:spcAft>
                        <a:buFont typeface="Arial" panose="020B0604020202020204" pitchFamily="34" charset="0"/>
                        <a:buNone/>
                        <a:tabLst>
                          <a:tab pos="228600" algn="l"/>
                        </a:tabLst>
                      </a:pPr>
                      <a:r>
                        <a:rPr lang="en-GB" sz="1100" kern="1200" dirty="0">
                          <a:solidFill>
                            <a:schemeClr val="dk1"/>
                          </a:solidFill>
                          <a:effectLst/>
                          <a:latin typeface="+mn-lt"/>
                          <a:ea typeface="Calibri" panose="020F0502020204030204" pitchFamily="34" charset="0"/>
                          <a:cs typeface="Arial" panose="020B0604020202020204" pitchFamily="34" charset="0"/>
                        </a:rPr>
                        <a:t>EtG containing hair treatment</a:t>
                      </a:r>
                    </a:p>
                    <a:p>
                      <a:pPr algn="ctr">
                        <a:spcAft>
                          <a:spcPts val="0"/>
                        </a:spcAft>
                        <a:tabLst>
                          <a:tab pos="228600" algn="l"/>
                        </a:tabLst>
                      </a:pPr>
                      <a:r>
                        <a:rPr lang="en-GB" sz="1100" b="1" i="1" dirty="0">
                          <a:effectLst/>
                          <a:latin typeface="+mn-lt"/>
                          <a:ea typeface="Calibri" panose="020F0502020204030204" pitchFamily="34" charset="0"/>
                          <a:cs typeface="Arial" panose="020B0604020202020204" pitchFamily="34" charset="0"/>
                        </a:rPr>
                        <a:t>Decreases</a:t>
                      </a:r>
                      <a:r>
                        <a:rPr lang="en-GB" sz="1100" i="1" dirty="0">
                          <a:effectLst/>
                          <a:latin typeface="+mn-lt"/>
                          <a:ea typeface="Calibri" panose="020F0502020204030204" pitchFamily="34" charset="0"/>
                          <a:cs typeface="Arial" panose="020B0604020202020204" pitchFamily="34" charset="0"/>
                        </a:rPr>
                        <a:t> results</a:t>
                      </a:r>
                      <a:endParaRPr lang="en-GB" sz="1100" dirty="0">
                        <a:effectLst/>
                        <a:latin typeface="+mn-lt"/>
                        <a:ea typeface="Calibri" panose="020F0502020204030204" pitchFamily="34" charset="0"/>
                        <a:cs typeface="Times New Roman" panose="02020603050405020304" pitchFamily="18" charset="0"/>
                      </a:endParaRPr>
                    </a:p>
                    <a:p>
                      <a:pPr marL="0" indent="0" algn="ctr" defTabSz="914400" rtl="0" eaLnBrk="1" latinLnBrk="0" hangingPunct="1">
                        <a:spcAft>
                          <a:spcPts val="0"/>
                        </a:spcAft>
                        <a:buFont typeface="Arial" panose="020B0604020202020204" pitchFamily="34" charset="0"/>
                        <a:buNone/>
                        <a:tabLst>
                          <a:tab pos="228600" algn="l"/>
                        </a:tabLst>
                      </a:pPr>
                      <a:r>
                        <a:rPr lang="en-GB" sz="1100" kern="1200" dirty="0">
                          <a:solidFill>
                            <a:schemeClr val="dk1"/>
                          </a:solidFill>
                          <a:effectLst/>
                          <a:latin typeface="+mn-lt"/>
                          <a:ea typeface="Calibri" panose="020F0502020204030204" pitchFamily="34" charset="0"/>
                          <a:cs typeface="Arial" panose="020B0604020202020204" pitchFamily="34" charset="0"/>
                        </a:rPr>
                        <a:t>Hair treatment: dying, perming, bleaching</a:t>
                      </a:r>
                    </a:p>
                  </a:txBody>
                  <a:tcPr marL="27290" marR="2729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59839576"/>
                  </a:ext>
                </a:extLst>
              </a:tr>
            </a:tbl>
          </a:graphicData>
        </a:graphic>
      </p:graphicFrame>
    </p:spTree>
    <p:extLst>
      <p:ext uri="{BB962C8B-B14F-4D97-AF65-F5344CB8AC3E}">
        <p14:creationId xmlns:p14="http://schemas.microsoft.com/office/powerpoint/2010/main" val="940034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318750"/>
            <a:ext cx="8089900" cy="467820"/>
          </a:xfrm>
        </p:spPr>
        <p:txBody>
          <a:bodyPr>
            <a:normAutofit fontScale="90000"/>
          </a:bodyPr>
          <a:lstStyle/>
          <a:p>
            <a:r>
              <a:rPr lang="en-GB" b="1" dirty="0"/>
              <a:t>Direct </a:t>
            </a:r>
            <a:r>
              <a:rPr lang="en-GB" b="1" dirty="0" smtClean="0"/>
              <a:t>Markers</a:t>
            </a:r>
            <a:r>
              <a:rPr lang="en-GB" dirty="0" smtClean="0"/>
              <a:t> </a:t>
            </a:r>
            <a:r>
              <a:rPr lang="en-GB" dirty="0"/>
              <a:t>of </a:t>
            </a:r>
            <a:r>
              <a:rPr lang="en-GB" dirty="0" smtClean="0"/>
              <a:t>Alcohol </a:t>
            </a:r>
            <a:r>
              <a:rPr lang="en-GB" dirty="0"/>
              <a:t>C</a:t>
            </a:r>
            <a:r>
              <a:rPr lang="en-GB" dirty="0" smtClean="0"/>
              <a:t>onsumption: PEth</a:t>
            </a:r>
            <a:endParaRPr lang="en-US" dirty="0"/>
          </a:p>
        </p:txBody>
      </p:sp>
      <p:sp>
        <p:nvSpPr>
          <p:cNvPr id="6" name="Content Placeholder 5"/>
          <p:cNvSpPr>
            <a:spLocks noGrp="1"/>
          </p:cNvSpPr>
          <p:nvPr>
            <p:ph sz="half" idx="1"/>
          </p:nvPr>
        </p:nvSpPr>
        <p:spPr>
          <a:xfrm>
            <a:off x="445696" y="1250121"/>
            <a:ext cx="3909166" cy="1423347"/>
          </a:xfrm>
        </p:spPr>
        <p:txBody>
          <a:bodyPr>
            <a:normAutofit/>
          </a:bodyPr>
          <a:lstStyle/>
          <a:p>
            <a:r>
              <a:rPr lang="en-US" sz="1400" dirty="0" smtClean="0"/>
              <a:t>Phosphatidylethanol (PEth) </a:t>
            </a:r>
          </a:p>
          <a:p>
            <a:r>
              <a:rPr lang="en-US" sz="1400" dirty="0" smtClean="0"/>
              <a:t>Accumulates in RBCs</a:t>
            </a:r>
          </a:p>
          <a:p>
            <a:r>
              <a:rPr lang="en-US" sz="1400" dirty="0" smtClean="0"/>
              <a:t>Direct biomarker</a:t>
            </a:r>
          </a:p>
          <a:p>
            <a:r>
              <a:rPr lang="en-US" sz="1400" dirty="0" smtClean="0"/>
              <a:t>Half-life 3-5 days</a:t>
            </a:r>
          </a:p>
          <a:p>
            <a:r>
              <a:rPr lang="en-US" sz="1400" dirty="0" smtClean="0"/>
              <a:t>Detectability 2-4 weeks</a:t>
            </a:r>
          </a:p>
          <a:p>
            <a:endParaRPr lang="en-US" sz="1400" dirty="0"/>
          </a:p>
        </p:txBody>
      </p:sp>
      <p:pic>
        <p:nvPicPr>
          <p:cNvPr id="2050" name="Picture 2" descr="PEth Test (for alcohol misuse) – Drug Test Lon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704" y="1501094"/>
            <a:ext cx="3171807" cy="31718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cohol Blood Testing: Hair strand testing combined with PEth | DNA Leg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3" y="2541181"/>
            <a:ext cx="4892360" cy="2602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029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79514"/>
            <a:ext cx="8089900" cy="975133"/>
          </a:xfrm>
        </p:spPr>
        <p:txBody>
          <a:bodyPr>
            <a:normAutofit fontScale="90000"/>
          </a:bodyPr>
          <a:lstStyle/>
          <a:p>
            <a:r>
              <a:rPr lang="en-US" sz="2000" b="1" dirty="0" smtClean="0"/>
              <a:t>Predictors </a:t>
            </a:r>
            <a:r>
              <a:rPr lang="en-US" sz="2000" b="1" dirty="0"/>
              <a:t>of Outcomes of COVID-19 in Patients with Chronic Liver Disease: US Multi-center Study</a:t>
            </a:r>
            <a:r>
              <a:rPr lang="en-US" b="1" dirty="0"/>
              <a:t/>
            </a:r>
            <a:br>
              <a:rPr lang="en-US" b="1" dirty="0"/>
            </a:br>
            <a:endParaRPr lang="en-US" dirty="0"/>
          </a:p>
        </p:txBody>
      </p:sp>
      <p:sp>
        <p:nvSpPr>
          <p:cNvPr id="3" name="Text Placeholder 2"/>
          <p:cNvSpPr>
            <a:spLocks noGrp="1"/>
          </p:cNvSpPr>
          <p:nvPr>
            <p:ph type="body" sz="quarter" idx="10"/>
          </p:nvPr>
        </p:nvSpPr>
        <p:spPr>
          <a:xfrm>
            <a:off x="0" y="4802893"/>
            <a:ext cx="7524329" cy="259226"/>
          </a:xfrm>
        </p:spPr>
        <p:txBody>
          <a:bodyPr/>
          <a:lstStyle/>
          <a:p>
            <a:r>
              <a:rPr lang="en-US" sz="1100" dirty="0" smtClean="0">
                <a:latin typeface="+mn-lt"/>
              </a:rPr>
              <a:t>Kim D, Roytman M. et al. </a:t>
            </a:r>
            <a:r>
              <a:rPr lang="en-US" sz="1100" dirty="0">
                <a:latin typeface="+mn-lt"/>
                <a:hlinkClick r:id="rId2"/>
              </a:rPr>
              <a:t>Clin Gastroenterol Hepatol.</a:t>
            </a:r>
            <a:r>
              <a:rPr lang="en-US" sz="1100" dirty="0">
                <a:latin typeface="+mn-lt"/>
              </a:rPr>
              <a:t> 2020 </a:t>
            </a:r>
          </a:p>
        </p:txBody>
      </p:sp>
      <p:sp>
        <p:nvSpPr>
          <p:cNvPr id="4" name="Content Placeholder 3"/>
          <p:cNvSpPr>
            <a:spLocks noGrp="1"/>
          </p:cNvSpPr>
          <p:nvPr>
            <p:ph sz="half" idx="1"/>
          </p:nvPr>
        </p:nvSpPr>
        <p:spPr>
          <a:xfrm>
            <a:off x="160247" y="1300556"/>
            <a:ext cx="4696676" cy="3171819"/>
          </a:xfrm>
        </p:spPr>
        <p:txBody>
          <a:bodyPr/>
          <a:lstStyle/>
          <a:p>
            <a:r>
              <a:rPr lang="en-US" dirty="0" smtClean="0"/>
              <a:t>21 institutions in the US </a:t>
            </a:r>
          </a:p>
          <a:p>
            <a:r>
              <a:rPr lang="en-US" dirty="0" smtClean="0"/>
              <a:t>867 patients with chronic liver disease and </a:t>
            </a:r>
          </a:p>
          <a:p>
            <a:pPr marL="230187" lvl="1" indent="0">
              <a:buNone/>
            </a:pPr>
            <a:r>
              <a:rPr lang="en-US" dirty="0" smtClean="0"/>
              <a:t>   COVID-19</a:t>
            </a:r>
          </a:p>
          <a:p>
            <a:r>
              <a:rPr lang="en-US" dirty="0" smtClean="0"/>
              <a:t>March 1, 2020 – May 30, 2020</a:t>
            </a:r>
          </a:p>
          <a:p>
            <a:r>
              <a:rPr lang="en-US" dirty="0" smtClean="0"/>
              <a:t>Predictors of mortality</a:t>
            </a:r>
          </a:p>
          <a:p>
            <a:pPr lvl="1"/>
            <a:r>
              <a:rPr lang="en-US" dirty="0" smtClean="0">
                <a:solidFill>
                  <a:srgbClr val="FF0000"/>
                </a:solidFill>
              </a:rPr>
              <a:t>Alcohol-related liver disease</a:t>
            </a:r>
          </a:p>
          <a:p>
            <a:pPr lvl="1"/>
            <a:r>
              <a:rPr lang="en-US" dirty="0" smtClean="0"/>
              <a:t>Decompensated cirrhosis</a:t>
            </a:r>
          </a:p>
          <a:p>
            <a:pPr lvl="1"/>
            <a:r>
              <a:rPr lang="en-US" dirty="0" smtClean="0"/>
              <a:t>Hepatocellular carcinoma</a:t>
            </a:r>
          </a:p>
          <a:p>
            <a:r>
              <a:rPr lang="en-US" dirty="0" smtClean="0"/>
              <a:t>1/3 </a:t>
            </a:r>
            <a:r>
              <a:rPr lang="en-US" dirty="0"/>
              <a:t>of patients with </a:t>
            </a:r>
            <a:r>
              <a:rPr lang="en-US" dirty="0" smtClean="0"/>
              <a:t>daily alcohol use</a:t>
            </a:r>
          </a:p>
          <a:p>
            <a:r>
              <a:rPr lang="en-US" dirty="0" smtClean="0"/>
              <a:t> </a:t>
            </a:r>
            <a:r>
              <a:rPr lang="en-US" dirty="0" smtClean="0">
                <a:solidFill>
                  <a:srgbClr val="FF0000"/>
                </a:solidFill>
              </a:rPr>
              <a:t>50</a:t>
            </a:r>
            <a:r>
              <a:rPr lang="en-US" dirty="0">
                <a:solidFill>
                  <a:srgbClr val="FF0000"/>
                </a:solidFill>
              </a:rPr>
              <a:t>% of patients with ALD reported daily alcohol consumption</a:t>
            </a:r>
          </a:p>
        </p:txBody>
      </p:sp>
      <p:pic>
        <p:nvPicPr>
          <p:cNvPr id="5" name="Picture 4"/>
          <p:cNvPicPr>
            <a:picLocks noChangeAspect="1"/>
          </p:cNvPicPr>
          <p:nvPr/>
        </p:nvPicPr>
        <p:blipFill>
          <a:blip r:embed="rId3"/>
          <a:stretch>
            <a:fillRect/>
          </a:stretch>
        </p:blipFill>
        <p:spPr>
          <a:xfrm>
            <a:off x="5150261" y="1054647"/>
            <a:ext cx="3454650" cy="3920446"/>
          </a:xfrm>
          <a:prstGeom prst="rect">
            <a:avLst/>
          </a:prstGeom>
        </p:spPr>
      </p:pic>
      <p:sp>
        <p:nvSpPr>
          <p:cNvPr id="6" name="Rectangle 5"/>
          <p:cNvSpPr/>
          <p:nvPr/>
        </p:nvSpPr>
        <p:spPr bwMode="auto">
          <a:xfrm>
            <a:off x="5268959" y="1424077"/>
            <a:ext cx="349963" cy="391471"/>
          </a:xfrm>
          <a:prstGeom prst="rect">
            <a:avLst/>
          </a:prstGeom>
          <a:solidFill>
            <a:srgbClr val="F8F8F8"/>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49738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74" y="79956"/>
            <a:ext cx="8396885" cy="720197"/>
          </a:xfrm>
        </p:spPr>
        <p:txBody>
          <a:bodyPr>
            <a:normAutofit fontScale="90000"/>
          </a:bodyPr>
          <a:lstStyle/>
          <a:p>
            <a:r>
              <a:rPr lang="en-US" sz="2400" b="1" dirty="0" smtClean="0"/>
              <a:t>Alcohol-Related </a:t>
            </a:r>
            <a:r>
              <a:rPr lang="en-US" sz="2400" b="1" dirty="0"/>
              <a:t>H</a:t>
            </a:r>
            <a:r>
              <a:rPr lang="en-US" sz="2400" b="1" dirty="0" smtClean="0"/>
              <a:t>epatitis at CMC during Early COVID-19 Pandemic</a:t>
            </a:r>
            <a:endParaRPr lang="en-US" sz="2400" b="1"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557" y="1198767"/>
            <a:ext cx="6906334" cy="3469877"/>
          </a:xfrm>
        </p:spPr>
      </p:pic>
      <p:grpSp>
        <p:nvGrpSpPr>
          <p:cNvPr id="9" name="Group 8"/>
          <p:cNvGrpSpPr/>
          <p:nvPr/>
        </p:nvGrpSpPr>
        <p:grpSpPr>
          <a:xfrm>
            <a:off x="7223051" y="1159559"/>
            <a:ext cx="1679944" cy="1417674"/>
            <a:chOff x="7223051" y="815163"/>
            <a:chExt cx="1679944" cy="1417674"/>
          </a:xfrm>
        </p:grpSpPr>
        <p:sp>
          <p:nvSpPr>
            <p:cNvPr id="6" name="TextBox 5"/>
            <p:cNvSpPr txBox="1"/>
            <p:nvPr/>
          </p:nvSpPr>
          <p:spPr bwMode="auto">
            <a:xfrm>
              <a:off x="7441614" y="1088071"/>
              <a:ext cx="1269578" cy="830997"/>
            </a:xfrm>
            <a:prstGeom prst="rect">
              <a:avLst/>
            </a:prstGeom>
            <a:noFill/>
            <a:ln w="19050" algn="ctr">
              <a:noFill/>
              <a:miter lim="800000"/>
              <a:headEnd/>
              <a:tailEnd/>
            </a:ln>
          </p:spPr>
          <p:txBody>
            <a:bodyPr wrap="none" lIns="0" tIns="0" rIns="0" bIns="0" rtlCol="0">
              <a:spAutoFit/>
            </a:bodyPr>
            <a:lstStyle/>
            <a:p>
              <a:pPr algn="ctr"/>
              <a:r>
                <a:rPr lang="en-US" dirty="0" smtClean="0">
                  <a:solidFill>
                    <a:srgbClr val="FF0000"/>
                  </a:solidFill>
                </a:rPr>
                <a:t>51% overall </a:t>
              </a:r>
            </a:p>
            <a:p>
              <a:pPr algn="ctr"/>
              <a:r>
                <a:rPr lang="en-US" dirty="0" smtClean="0">
                  <a:solidFill>
                    <a:srgbClr val="FF0000"/>
                  </a:solidFill>
                </a:rPr>
                <a:t>increase in </a:t>
              </a:r>
            </a:p>
            <a:p>
              <a:pPr algn="ctr"/>
              <a:r>
                <a:rPr lang="en-US" dirty="0" smtClean="0">
                  <a:solidFill>
                    <a:srgbClr val="FF0000"/>
                  </a:solidFill>
                </a:rPr>
                <a:t>incidence </a:t>
              </a:r>
            </a:p>
          </p:txBody>
        </p:sp>
        <p:sp>
          <p:nvSpPr>
            <p:cNvPr id="8" name="Oval 7"/>
            <p:cNvSpPr/>
            <p:nvPr/>
          </p:nvSpPr>
          <p:spPr bwMode="auto">
            <a:xfrm>
              <a:off x="7223051" y="815163"/>
              <a:ext cx="1679944" cy="1417674"/>
            </a:xfrm>
            <a:prstGeom prst="ellipse">
              <a:avLst/>
            </a:prstGeom>
            <a:noFill/>
            <a:ln w="19050" algn="ctr">
              <a:solidFill>
                <a:srgbClr val="FF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grpSp>
      <p:grpSp>
        <p:nvGrpSpPr>
          <p:cNvPr id="10" name="Group 9"/>
          <p:cNvGrpSpPr/>
          <p:nvPr/>
        </p:nvGrpSpPr>
        <p:grpSpPr>
          <a:xfrm>
            <a:off x="7223051" y="2939847"/>
            <a:ext cx="1679944" cy="1595830"/>
            <a:chOff x="7223051" y="815163"/>
            <a:chExt cx="1679944" cy="1417674"/>
          </a:xfrm>
        </p:grpSpPr>
        <p:sp>
          <p:nvSpPr>
            <p:cNvPr id="11" name="TextBox 10"/>
            <p:cNvSpPr txBox="1"/>
            <p:nvPr/>
          </p:nvSpPr>
          <p:spPr bwMode="auto">
            <a:xfrm>
              <a:off x="7397535" y="1088071"/>
              <a:ext cx="1357744" cy="902276"/>
            </a:xfrm>
            <a:prstGeom prst="rect">
              <a:avLst/>
            </a:prstGeom>
            <a:noFill/>
            <a:ln w="19050" algn="ctr">
              <a:noFill/>
              <a:miter lim="800000"/>
              <a:headEnd/>
              <a:tailEnd/>
            </a:ln>
          </p:spPr>
          <p:txBody>
            <a:bodyPr wrap="none" lIns="0" tIns="0" rIns="0" bIns="0" rtlCol="0">
              <a:spAutoFit/>
            </a:bodyPr>
            <a:lstStyle/>
            <a:p>
              <a:pPr algn="ctr"/>
              <a:r>
                <a:rPr lang="en-US" sz="1600" dirty="0" smtClean="0">
                  <a:solidFill>
                    <a:srgbClr val="FF0000"/>
                  </a:solidFill>
                </a:rPr>
                <a:t>69%  increase </a:t>
              </a:r>
            </a:p>
            <a:p>
              <a:pPr algn="ctr"/>
              <a:r>
                <a:rPr lang="en-US" sz="1600" dirty="0" smtClean="0">
                  <a:solidFill>
                    <a:srgbClr val="FF0000"/>
                  </a:solidFill>
                </a:rPr>
                <a:t>since </a:t>
              </a:r>
            </a:p>
            <a:p>
              <a:pPr algn="ctr"/>
              <a:r>
                <a:rPr lang="en-US" sz="1600" dirty="0" smtClean="0">
                  <a:solidFill>
                    <a:srgbClr val="FF0000"/>
                  </a:solidFill>
                </a:rPr>
                <a:t>Stay-at-home</a:t>
              </a:r>
            </a:p>
            <a:p>
              <a:pPr algn="ctr"/>
              <a:r>
                <a:rPr lang="en-US" sz="1600" dirty="0" smtClean="0">
                  <a:solidFill>
                    <a:srgbClr val="FF0000"/>
                  </a:solidFill>
                </a:rPr>
                <a:t> orders </a:t>
              </a:r>
            </a:p>
          </p:txBody>
        </p:sp>
        <p:sp>
          <p:nvSpPr>
            <p:cNvPr id="12" name="Oval 11"/>
            <p:cNvSpPr/>
            <p:nvPr/>
          </p:nvSpPr>
          <p:spPr bwMode="auto">
            <a:xfrm>
              <a:off x="7223051" y="815163"/>
              <a:ext cx="1679944" cy="1417674"/>
            </a:xfrm>
            <a:prstGeom prst="ellipse">
              <a:avLst/>
            </a:prstGeom>
            <a:noFill/>
            <a:ln w="19050" algn="ctr">
              <a:solidFill>
                <a:srgbClr val="FF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grpSp>
      <p:sp>
        <p:nvSpPr>
          <p:cNvPr id="3" name="TextBox 2"/>
          <p:cNvSpPr txBox="1"/>
          <p:nvPr/>
        </p:nvSpPr>
        <p:spPr bwMode="auto">
          <a:xfrm>
            <a:off x="198474" y="4668644"/>
            <a:ext cx="5310228" cy="276999"/>
          </a:xfrm>
          <a:prstGeom prst="rect">
            <a:avLst/>
          </a:prstGeom>
          <a:noFill/>
          <a:ln w="19050" algn="ctr">
            <a:noFill/>
            <a:miter lim="800000"/>
            <a:headEnd/>
            <a:tailEnd/>
          </a:ln>
        </p:spPr>
        <p:txBody>
          <a:bodyPr wrap="square" lIns="0" tIns="0" rIns="0" bIns="0" rtlCol="0">
            <a:spAutoFit/>
          </a:bodyPr>
          <a:lstStyle/>
          <a:p>
            <a:r>
              <a:rPr lang="en-US" dirty="0"/>
              <a:t> </a:t>
            </a:r>
            <a:r>
              <a:rPr lang="en-US" sz="1200" dirty="0" smtClean="0"/>
              <a:t>Sohal, Roytman, J Clin </a:t>
            </a:r>
            <a:r>
              <a:rPr lang="en-US" sz="1200" dirty="0"/>
              <a:t>Gastroenterol 2021</a:t>
            </a:r>
            <a:endParaRPr lang="en-US" sz="1200" dirty="0" smtClean="0"/>
          </a:p>
        </p:txBody>
      </p:sp>
    </p:spTree>
    <p:extLst>
      <p:ext uri="{BB962C8B-B14F-4D97-AF65-F5344CB8AC3E}">
        <p14:creationId xmlns:p14="http://schemas.microsoft.com/office/powerpoint/2010/main" val="291533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88926"/>
            <a:ext cx="8089900" cy="643976"/>
          </a:xfrm>
        </p:spPr>
        <p:txBody>
          <a:bodyPr>
            <a:normAutofit fontScale="90000"/>
          </a:bodyPr>
          <a:lstStyle/>
          <a:p>
            <a:r>
              <a:rPr lang="en-US" sz="2400" b="1" dirty="0" smtClean="0"/>
              <a:t>Admissions Remain High in the Second Year of Pandemic</a:t>
            </a:r>
            <a:endParaRPr lang="en-US" sz="2400" b="1" dirty="0"/>
          </a:p>
        </p:txBody>
      </p:sp>
      <p:sp>
        <p:nvSpPr>
          <p:cNvPr id="3" name="Text Placeholder 2"/>
          <p:cNvSpPr>
            <a:spLocks noGrp="1"/>
          </p:cNvSpPr>
          <p:nvPr>
            <p:ph type="body" sz="quarter" idx="10"/>
          </p:nvPr>
        </p:nvSpPr>
        <p:spPr>
          <a:xfrm>
            <a:off x="85877" y="5023960"/>
            <a:ext cx="7547496" cy="58248"/>
          </a:xfrm>
        </p:spPr>
        <p:txBody>
          <a:bodyPr/>
          <a:lstStyle/>
          <a:p>
            <a:r>
              <a:rPr lang="en-US" sz="1100" dirty="0">
                <a:latin typeface="+mn-lt"/>
              </a:rPr>
              <a:t>Sohal, Roytman, </a:t>
            </a:r>
            <a:r>
              <a:rPr lang="en-US" sz="1100" dirty="0" smtClean="0">
                <a:latin typeface="+mn-lt"/>
              </a:rPr>
              <a:t>presented at </a:t>
            </a:r>
            <a:r>
              <a:rPr lang="en-US" sz="1100" dirty="0">
                <a:latin typeface="+mn-lt"/>
              </a:rPr>
              <a:t>the AASLD Liver Meeting 2022</a:t>
            </a:r>
          </a:p>
          <a:p>
            <a:endParaRPr lang="en-US" dirty="0"/>
          </a:p>
        </p:txBody>
      </p:sp>
      <p:pic>
        <p:nvPicPr>
          <p:cNvPr id="5" name="Content Placeholder 4"/>
          <p:cNvPicPr>
            <a:picLocks noGrp="1" noChangeAspect="1"/>
          </p:cNvPicPr>
          <p:nvPr>
            <p:ph sz="half" idx="1"/>
          </p:nvPr>
        </p:nvPicPr>
        <p:blipFill>
          <a:blip r:embed="rId3"/>
          <a:stretch>
            <a:fillRect/>
          </a:stretch>
        </p:blipFill>
        <p:spPr>
          <a:xfrm>
            <a:off x="85877" y="1144881"/>
            <a:ext cx="7258359" cy="3467100"/>
          </a:xfrm>
          <a:prstGeom prst="rect">
            <a:avLst/>
          </a:prstGeom>
        </p:spPr>
      </p:pic>
      <p:grpSp>
        <p:nvGrpSpPr>
          <p:cNvPr id="10" name="Group 9"/>
          <p:cNvGrpSpPr/>
          <p:nvPr/>
        </p:nvGrpSpPr>
        <p:grpSpPr>
          <a:xfrm>
            <a:off x="7441355" y="1547806"/>
            <a:ext cx="1410586" cy="2154436"/>
            <a:chOff x="7336466" y="1020726"/>
            <a:chExt cx="1410586" cy="2154436"/>
          </a:xfrm>
        </p:grpSpPr>
        <p:sp>
          <p:nvSpPr>
            <p:cNvPr id="6" name="TextBox 5"/>
            <p:cNvSpPr txBox="1"/>
            <p:nvPr/>
          </p:nvSpPr>
          <p:spPr bwMode="auto">
            <a:xfrm>
              <a:off x="7336466" y="1020726"/>
              <a:ext cx="1410586" cy="2154436"/>
            </a:xfrm>
            <a:prstGeom prst="rect">
              <a:avLst/>
            </a:prstGeom>
            <a:noFill/>
            <a:ln w="19050" algn="ctr">
              <a:noFill/>
              <a:miter lim="800000"/>
              <a:headEnd/>
              <a:tailEnd/>
            </a:ln>
          </p:spPr>
          <p:txBody>
            <a:bodyPr wrap="square" lIns="0" tIns="0" rIns="0" bIns="0" rtlCol="0">
              <a:spAutoFit/>
            </a:bodyPr>
            <a:lstStyle/>
            <a:p>
              <a:r>
                <a:rPr lang="en-US" sz="2000" dirty="0" smtClean="0"/>
                <a:t>2019: 131</a:t>
              </a:r>
            </a:p>
            <a:p>
              <a:endParaRPr lang="en-US" sz="2000" dirty="0"/>
            </a:p>
            <a:p>
              <a:r>
                <a:rPr lang="en-US" sz="2000" dirty="0" smtClean="0"/>
                <a:t>2020: 201</a:t>
              </a:r>
            </a:p>
            <a:p>
              <a:r>
                <a:rPr lang="en-US" sz="2000" dirty="0"/>
                <a:t> </a:t>
              </a:r>
              <a:r>
                <a:rPr lang="en-US" sz="2000" dirty="0" smtClean="0"/>
                <a:t>    53%</a:t>
              </a:r>
            </a:p>
            <a:p>
              <a:endParaRPr lang="en-US" sz="2000" dirty="0"/>
            </a:p>
            <a:p>
              <a:r>
                <a:rPr lang="en-US" sz="2000" dirty="0" smtClean="0"/>
                <a:t>2021: 215</a:t>
              </a:r>
            </a:p>
            <a:p>
              <a:r>
                <a:rPr lang="en-US" sz="2000" dirty="0" smtClean="0"/>
                <a:t>      64%</a:t>
              </a:r>
              <a:r>
                <a:rPr lang="en-US" sz="2000" dirty="0"/>
                <a:t>	</a:t>
              </a:r>
              <a:endParaRPr lang="en-US" sz="2000" dirty="0" smtClean="0"/>
            </a:p>
          </p:txBody>
        </p:sp>
        <p:sp>
          <p:nvSpPr>
            <p:cNvPr id="7" name="Up Arrow 6"/>
            <p:cNvSpPr/>
            <p:nvPr/>
          </p:nvSpPr>
          <p:spPr bwMode="auto">
            <a:xfrm>
              <a:off x="7427486" y="1952526"/>
              <a:ext cx="201997" cy="290836"/>
            </a:xfrm>
            <a:prstGeom prst="upArrow">
              <a:avLst/>
            </a:prstGeom>
            <a:solidFill>
              <a:srgbClr val="FF0000"/>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9" name="Up Arrow 8"/>
            <p:cNvSpPr/>
            <p:nvPr/>
          </p:nvSpPr>
          <p:spPr bwMode="auto">
            <a:xfrm>
              <a:off x="7457011" y="2862365"/>
              <a:ext cx="201997" cy="290836"/>
            </a:xfrm>
            <a:prstGeom prst="upArrow">
              <a:avLst/>
            </a:prstGeom>
            <a:solidFill>
              <a:srgbClr val="FF0000"/>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grpSp>
    </p:spTree>
    <p:extLst>
      <p:ext uri="{BB962C8B-B14F-4D97-AF65-F5344CB8AC3E}">
        <p14:creationId xmlns:p14="http://schemas.microsoft.com/office/powerpoint/2010/main" val="132601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390" y="205740"/>
            <a:ext cx="8413298" cy="489999"/>
          </a:xfrm>
        </p:spPr>
        <p:txBody>
          <a:bodyPr>
            <a:normAutofit fontScale="90000"/>
          </a:bodyPr>
          <a:lstStyle/>
          <a:p>
            <a:r>
              <a:rPr lang="en-US" sz="2700" b="1" dirty="0" smtClean="0"/>
              <a:t>Concerning Trends in Women and Young Patients Continue in the 2</a:t>
            </a:r>
            <a:r>
              <a:rPr lang="en-US" sz="2700" b="1" baseline="30000" dirty="0" smtClean="0"/>
              <a:t>nd</a:t>
            </a:r>
            <a:r>
              <a:rPr lang="en-US" sz="2700" b="1" dirty="0" smtClean="0"/>
              <a:t> Year of the </a:t>
            </a:r>
            <a:r>
              <a:rPr lang="en-US" b="1" dirty="0" smtClean="0"/>
              <a:t>Pandemic</a:t>
            </a:r>
            <a:endParaRPr lang="en-US" b="1" dirty="0"/>
          </a:p>
        </p:txBody>
      </p:sp>
      <p:sp>
        <p:nvSpPr>
          <p:cNvPr id="5" name="Content Placeholder 4"/>
          <p:cNvSpPr>
            <a:spLocks noGrp="1"/>
          </p:cNvSpPr>
          <p:nvPr>
            <p:ph sz="half" idx="1"/>
          </p:nvPr>
        </p:nvSpPr>
        <p:spPr>
          <a:xfrm>
            <a:off x="661100" y="1137424"/>
            <a:ext cx="3442549" cy="2104382"/>
          </a:xfrm>
        </p:spPr>
        <p:txBody>
          <a:bodyPr/>
          <a:lstStyle/>
          <a:p>
            <a:pPr marL="0" indent="0">
              <a:buNone/>
            </a:pPr>
            <a:r>
              <a:rPr lang="en-US" sz="2000" b="1" dirty="0" smtClean="0"/>
              <a:t>Women</a:t>
            </a:r>
          </a:p>
          <a:p>
            <a:r>
              <a:rPr lang="en-US" sz="2000" dirty="0" smtClean="0"/>
              <a:t>2019: 24</a:t>
            </a:r>
          </a:p>
          <a:p>
            <a:r>
              <a:rPr lang="en-US" sz="2000" dirty="0" smtClean="0"/>
              <a:t>2020: 55 =    129%</a:t>
            </a:r>
          </a:p>
          <a:p>
            <a:r>
              <a:rPr lang="en-US" sz="2000" dirty="0" smtClean="0"/>
              <a:t>2021: 67 =    179 </a:t>
            </a:r>
            <a:r>
              <a:rPr lang="en-US" dirty="0" smtClean="0"/>
              <a:t>%</a:t>
            </a:r>
          </a:p>
          <a:p>
            <a:endParaRPr lang="en-US" dirty="0"/>
          </a:p>
        </p:txBody>
      </p:sp>
      <p:sp>
        <p:nvSpPr>
          <p:cNvPr id="6" name="Content Placeholder 5"/>
          <p:cNvSpPr>
            <a:spLocks noGrp="1"/>
          </p:cNvSpPr>
          <p:nvPr>
            <p:ph sz="half" idx="2"/>
          </p:nvPr>
        </p:nvSpPr>
        <p:spPr>
          <a:xfrm>
            <a:off x="4465766" y="1137424"/>
            <a:ext cx="3657600" cy="2588941"/>
          </a:xfrm>
        </p:spPr>
        <p:txBody>
          <a:bodyPr/>
          <a:lstStyle/>
          <a:p>
            <a:pPr marL="0" indent="0">
              <a:buNone/>
            </a:pPr>
            <a:r>
              <a:rPr lang="en-US" sz="2000" b="1" dirty="0" smtClean="0"/>
              <a:t>Patients under 40 </a:t>
            </a:r>
          </a:p>
          <a:p>
            <a:r>
              <a:rPr lang="en-US" sz="2000" dirty="0"/>
              <a:t>2019: </a:t>
            </a:r>
            <a:r>
              <a:rPr lang="en-US" sz="2000" dirty="0" smtClean="0"/>
              <a:t>30</a:t>
            </a:r>
            <a:endParaRPr lang="en-US" sz="2000" dirty="0"/>
          </a:p>
          <a:p>
            <a:r>
              <a:rPr lang="en-US" sz="2000" dirty="0"/>
              <a:t>2020: </a:t>
            </a:r>
            <a:r>
              <a:rPr lang="en-US" sz="2000" dirty="0" smtClean="0"/>
              <a:t>61 </a:t>
            </a:r>
            <a:r>
              <a:rPr lang="en-US" sz="2000" dirty="0"/>
              <a:t>= </a:t>
            </a:r>
            <a:r>
              <a:rPr lang="en-US" sz="2000" dirty="0" smtClean="0"/>
              <a:t>   103%</a:t>
            </a:r>
            <a:endParaRPr lang="en-US" sz="2000" dirty="0"/>
          </a:p>
          <a:p>
            <a:r>
              <a:rPr lang="en-US" sz="2000" dirty="0"/>
              <a:t>2021: </a:t>
            </a:r>
            <a:r>
              <a:rPr lang="en-US" sz="2000" dirty="0" smtClean="0"/>
              <a:t>71 </a:t>
            </a:r>
            <a:r>
              <a:rPr lang="en-US" sz="2000" dirty="0"/>
              <a:t>= </a:t>
            </a:r>
            <a:r>
              <a:rPr lang="en-US" sz="2000" dirty="0" smtClean="0"/>
              <a:t>   136 </a:t>
            </a:r>
            <a:r>
              <a:rPr lang="en-US" dirty="0"/>
              <a:t>%</a:t>
            </a:r>
          </a:p>
          <a:p>
            <a:endParaRPr lang="en-US" dirty="0" smtClean="0"/>
          </a:p>
          <a:p>
            <a:pPr lvl="1"/>
            <a:endParaRPr lang="en-US" dirty="0"/>
          </a:p>
        </p:txBody>
      </p:sp>
      <p:sp>
        <p:nvSpPr>
          <p:cNvPr id="7" name="Up Arrow 6"/>
          <p:cNvSpPr/>
          <p:nvPr/>
        </p:nvSpPr>
        <p:spPr bwMode="auto">
          <a:xfrm>
            <a:off x="6193567" y="1908026"/>
            <a:ext cx="201997" cy="290836"/>
          </a:xfrm>
          <a:prstGeom prst="upArrow">
            <a:avLst/>
          </a:prstGeom>
          <a:solidFill>
            <a:srgbClr val="FF0000"/>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8" name="Up Arrow 7"/>
          <p:cNvSpPr/>
          <p:nvPr/>
        </p:nvSpPr>
        <p:spPr bwMode="auto">
          <a:xfrm>
            <a:off x="6193566" y="2378619"/>
            <a:ext cx="201997" cy="290836"/>
          </a:xfrm>
          <a:prstGeom prst="upArrow">
            <a:avLst/>
          </a:prstGeom>
          <a:solidFill>
            <a:srgbClr val="FF0000"/>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9" name="Up Arrow 8"/>
          <p:cNvSpPr/>
          <p:nvPr/>
        </p:nvSpPr>
        <p:spPr bwMode="auto">
          <a:xfrm>
            <a:off x="2361814" y="1908026"/>
            <a:ext cx="201997" cy="290836"/>
          </a:xfrm>
          <a:prstGeom prst="upArrow">
            <a:avLst/>
          </a:prstGeom>
          <a:solidFill>
            <a:srgbClr val="FF0000"/>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0" name="Up Arrow 9"/>
          <p:cNvSpPr/>
          <p:nvPr/>
        </p:nvSpPr>
        <p:spPr bwMode="auto">
          <a:xfrm>
            <a:off x="2352170" y="2382361"/>
            <a:ext cx="201997" cy="290836"/>
          </a:xfrm>
          <a:prstGeom prst="upArrow">
            <a:avLst/>
          </a:prstGeom>
          <a:solidFill>
            <a:srgbClr val="FF0000"/>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26" name="Picture 2" descr="7 Real Worries With Women and Problem Drin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50" y="2969464"/>
            <a:ext cx="2132414" cy="1421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Y DO SOME ADOLESCENTS DRINK? – Ardsley SAYF Coal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7266" y="2915763"/>
            <a:ext cx="1800961" cy="180096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87038" y="4796847"/>
            <a:ext cx="5834137" cy="276999"/>
          </a:xfrm>
          <a:prstGeom prst="rect">
            <a:avLst/>
          </a:prstGeom>
        </p:spPr>
        <p:txBody>
          <a:bodyPr wrap="square">
            <a:spAutoFit/>
          </a:bodyPr>
          <a:lstStyle/>
          <a:p>
            <a:r>
              <a:rPr lang="en-US" sz="1200" dirty="0"/>
              <a:t>Sohal, Roytman, presented at </a:t>
            </a:r>
            <a:r>
              <a:rPr lang="en-US" sz="1200" dirty="0" smtClean="0"/>
              <a:t>the </a:t>
            </a:r>
            <a:r>
              <a:rPr lang="en-US" sz="1200" dirty="0"/>
              <a:t>AASLD Liver Meeting 2022</a:t>
            </a:r>
          </a:p>
        </p:txBody>
      </p:sp>
    </p:spTree>
    <p:extLst>
      <p:ext uri="{BB962C8B-B14F-4D97-AF65-F5344CB8AC3E}">
        <p14:creationId xmlns:p14="http://schemas.microsoft.com/office/powerpoint/2010/main" val="3766604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4137" y="4860757"/>
            <a:ext cx="3674976" cy="282743"/>
          </a:xfrm>
        </p:spPr>
        <p:txBody>
          <a:bodyPr/>
          <a:lstStyle/>
          <a:p>
            <a:r>
              <a:rPr lang="en-US" dirty="0" smtClean="0"/>
              <a:t>Sohal, Roytman</a:t>
            </a:r>
            <a:r>
              <a:rPr lang="en-US" dirty="0"/>
              <a:t>, </a:t>
            </a:r>
            <a:r>
              <a:rPr lang="en-US" sz="800" dirty="0"/>
              <a:t>presented at </a:t>
            </a:r>
            <a:r>
              <a:rPr lang="en-US" dirty="0" smtClean="0"/>
              <a:t>the </a:t>
            </a:r>
            <a:r>
              <a:rPr lang="en-US" dirty="0"/>
              <a:t>AASLD Liver Meeting 2022</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85461" y="1005262"/>
            <a:ext cx="6023112" cy="3724291"/>
          </a:xfrm>
        </p:spPr>
      </p:pic>
      <p:sp>
        <p:nvSpPr>
          <p:cNvPr id="7" name="Rectangle 6"/>
          <p:cNvSpPr/>
          <p:nvPr/>
        </p:nvSpPr>
        <p:spPr>
          <a:xfrm>
            <a:off x="430696" y="187872"/>
            <a:ext cx="7732643" cy="461665"/>
          </a:xfrm>
          <a:prstGeom prst="rect">
            <a:avLst/>
          </a:prstGeom>
        </p:spPr>
        <p:txBody>
          <a:bodyPr wrap="square">
            <a:spAutoFit/>
          </a:bodyPr>
          <a:lstStyle/>
          <a:p>
            <a:r>
              <a:rPr lang="en-US" sz="2400" b="1" dirty="0"/>
              <a:t>Re-admission Rate as Indicator of Disease Severity </a:t>
            </a:r>
          </a:p>
        </p:txBody>
      </p:sp>
    </p:spTree>
    <p:extLst>
      <p:ext uri="{BB962C8B-B14F-4D97-AF65-F5344CB8AC3E}">
        <p14:creationId xmlns:p14="http://schemas.microsoft.com/office/powerpoint/2010/main" val="4291744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20" y="134452"/>
            <a:ext cx="8089900" cy="467820"/>
          </a:xfrm>
        </p:spPr>
        <p:txBody>
          <a:bodyPr>
            <a:normAutofit fontScale="90000"/>
          </a:bodyPr>
          <a:lstStyle/>
          <a:p>
            <a:r>
              <a:rPr lang="en-US" b="1" dirty="0" smtClean="0"/>
              <a:t>A Brewing Pandemic on a National Level </a:t>
            </a:r>
            <a:endParaRPr lang="en-US" b="1" dirty="0"/>
          </a:p>
        </p:txBody>
      </p:sp>
      <p:pic>
        <p:nvPicPr>
          <p:cNvPr id="5" name="image2.png"/>
          <p:cNvPicPr>
            <a:picLocks noGrp="1"/>
          </p:cNvPicPr>
          <p:nvPr>
            <p:ph sz="half" idx="1"/>
          </p:nvPr>
        </p:nvPicPr>
        <p:blipFill>
          <a:blip r:embed="rId3"/>
          <a:srcRect/>
          <a:stretch>
            <a:fillRect/>
          </a:stretch>
        </p:blipFill>
        <p:spPr>
          <a:xfrm>
            <a:off x="270716" y="1152293"/>
            <a:ext cx="5802982" cy="3545603"/>
          </a:xfrm>
          <a:prstGeom prst="rect">
            <a:avLst/>
          </a:prstGeom>
          <a:ln/>
        </p:spPr>
      </p:pic>
      <p:sp>
        <p:nvSpPr>
          <p:cNvPr id="6" name="Rectangle 5"/>
          <p:cNvSpPr/>
          <p:nvPr/>
        </p:nvSpPr>
        <p:spPr>
          <a:xfrm>
            <a:off x="54312" y="4836645"/>
            <a:ext cx="5901070" cy="261610"/>
          </a:xfrm>
          <a:prstGeom prst="rect">
            <a:avLst/>
          </a:prstGeom>
        </p:spPr>
        <p:txBody>
          <a:bodyPr wrap="square">
            <a:spAutoFit/>
          </a:bodyPr>
          <a:lstStyle/>
          <a:p>
            <a:r>
              <a:rPr lang="en-US" sz="1050" dirty="0"/>
              <a:t>Sohal, Roytman, </a:t>
            </a:r>
            <a:r>
              <a:rPr lang="en-US" sz="1050" dirty="0" smtClean="0"/>
              <a:t>presented at DDW </a:t>
            </a:r>
            <a:r>
              <a:rPr lang="en-US" sz="1050" dirty="0"/>
              <a:t>Meeting </a:t>
            </a:r>
            <a:r>
              <a:rPr lang="en-US" sz="1050" dirty="0" smtClean="0"/>
              <a:t>2023</a:t>
            </a:r>
            <a:endParaRPr lang="en-US" sz="1050" dirty="0"/>
          </a:p>
        </p:txBody>
      </p:sp>
      <p:sp>
        <p:nvSpPr>
          <p:cNvPr id="7" name="TextBox 6"/>
          <p:cNvSpPr txBox="1"/>
          <p:nvPr/>
        </p:nvSpPr>
        <p:spPr bwMode="auto">
          <a:xfrm>
            <a:off x="6265084" y="1663210"/>
            <a:ext cx="2878916" cy="2523768"/>
          </a:xfrm>
          <a:prstGeom prst="rect">
            <a:avLst/>
          </a:prstGeom>
          <a:noFill/>
          <a:ln w="19050" algn="ctr">
            <a:noFill/>
            <a:miter lim="800000"/>
            <a:headEnd/>
            <a:tailEnd/>
          </a:ln>
        </p:spPr>
        <p:txBody>
          <a:bodyPr wrap="square" lIns="0" tIns="0" rIns="0" bIns="0" rtlCol="0">
            <a:spAutoFit/>
          </a:bodyPr>
          <a:lstStyle/>
          <a:p>
            <a:pPr marL="342900" indent="-342900">
              <a:buFont typeface="Arial" panose="020B0604020202020204" pitchFamily="34" charset="0"/>
              <a:buChar char="•"/>
            </a:pPr>
            <a:r>
              <a:rPr lang="en-US" dirty="0" smtClean="0"/>
              <a:t>National Inpatient Sample Database</a:t>
            </a:r>
          </a:p>
          <a:p>
            <a:pPr marL="342900" indent="-342900">
              <a:buFont typeface="Arial" panose="020B0604020202020204" pitchFamily="34" charset="0"/>
              <a:buChar char="•"/>
            </a:pPr>
            <a:r>
              <a:rPr lang="en-US" dirty="0" smtClean="0"/>
              <a:t>823,145 patients</a:t>
            </a:r>
          </a:p>
          <a:p>
            <a:pPr marL="342900" indent="-342900">
              <a:buFont typeface="Arial" panose="020B0604020202020204" pitchFamily="34" charset="0"/>
              <a:buChar char="•"/>
            </a:pPr>
            <a:r>
              <a:rPr lang="en-US" dirty="0" smtClean="0"/>
              <a:t>AAPC</a:t>
            </a:r>
          </a:p>
          <a:p>
            <a:pPr marL="800100" lvl="1" indent="-342900">
              <a:buFont typeface="Arial" panose="020B0604020202020204" pitchFamily="34" charset="0"/>
              <a:buChar char="•"/>
            </a:pPr>
            <a:r>
              <a:rPr lang="en-US" dirty="0" smtClean="0"/>
              <a:t>Women: </a:t>
            </a:r>
            <a:r>
              <a:rPr lang="en-US" dirty="0" smtClean="0">
                <a:solidFill>
                  <a:srgbClr val="FF0000"/>
                </a:solidFill>
              </a:rPr>
              <a:t>5% to 14.2%</a:t>
            </a:r>
          </a:p>
          <a:p>
            <a:pPr marL="800100" lvl="1" indent="-342900">
              <a:buFont typeface="Arial" panose="020B0604020202020204" pitchFamily="34" charset="0"/>
              <a:buChar char="•"/>
            </a:pPr>
            <a:r>
              <a:rPr lang="en-US" dirty="0" smtClean="0"/>
              <a:t>18-44 year olds </a:t>
            </a:r>
            <a:r>
              <a:rPr lang="en-US" dirty="0" smtClean="0">
                <a:solidFill>
                  <a:srgbClr val="FF0000"/>
                </a:solidFill>
              </a:rPr>
              <a:t>6.9% to 19.8%</a:t>
            </a:r>
          </a:p>
          <a:p>
            <a:pPr lvl="1"/>
            <a:endParaRPr lang="en-US" sz="2000" dirty="0" err="1" smtClean="0"/>
          </a:p>
        </p:txBody>
      </p:sp>
    </p:spTree>
    <p:extLst>
      <p:ext uri="{BB962C8B-B14F-4D97-AF65-F5344CB8AC3E}">
        <p14:creationId xmlns:p14="http://schemas.microsoft.com/office/powerpoint/2010/main" val="2776084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16408" y="1353312"/>
            <a:ext cx="1795271" cy="2326232"/>
          </a:xfrm>
          <a:prstGeom prst="rect">
            <a:avLst/>
          </a:prstGeom>
          <a:solidFill>
            <a:schemeClr val="accent6">
              <a:lumMod val="20000"/>
              <a:lumOff val="80000"/>
            </a:schemeClr>
          </a:solidFill>
          <a:ln w="19050" algn="ctr">
            <a:noFill/>
            <a:miter lim="800000"/>
            <a:headEnd/>
            <a:tailEnd/>
          </a:ln>
        </p:spPr>
        <p:txBody>
          <a:bodyPr wrap="none" rtlCol="0" anchor="ctr"/>
          <a:lstStyle/>
          <a:p>
            <a:pPr algn="ctr">
              <a:lnSpc>
                <a:spcPct val="90000"/>
              </a:lnSpc>
            </a:pPr>
            <a:endParaRPr lang="en-US" sz="1400" dirty="0" smtClean="0">
              <a:latin typeface="+mj-lt"/>
            </a:endParaRPr>
          </a:p>
          <a:p>
            <a:pPr algn="ctr">
              <a:lnSpc>
                <a:spcPct val="90000"/>
              </a:lnSpc>
            </a:pPr>
            <a:endParaRPr lang="en-US" sz="1400" dirty="0">
              <a:latin typeface="+mj-lt"/>
            </a:endParaRPr>
          </a:p>
          <a:p>
            <a:pPr algn="ctr">
              <a:lnSpc>
                <a:spcPct val="90000"/>
              </a:lnSpc>
            </a:pPr>
            <a:r>
              <a:rPr lang="en-US" sz="1400" dirty="0" smtClean="0">
                <a:latin typeface="+mj-lt"/>
              </a:rPr>
              <a:t>MENTAL HEALTH</a:t>
            </a:r>
          </a:p>
          <a:p>
            <a:pPr algn="ctr">
              <a:lnSpc>
                <a:spcPct val="90000"/>
              </a:lnSpc>
            </a:pPr>
            <a:endParaRPr lang="en-US" sz="1400" dirty="0">
              <a:latin typeface="+mj-lt"/>
            </a:endParaRPr>
          </a:p>
          <a:p>
            <a:pPr algn="ctr">
              <a:lnSpc>
                <a:spcPct val="90000"/>
              </a:lnSpc>
            </a:pPr>
            <a:r>
              <a:rPr lang="en-US" sz="1400" dirty="0" smtClean="0">
                <a:latin typeface="+mj-lt"/>
              </a:rPr>
              <a:t>Increased depression</a:t>
            </a:r>
          </a:p>
          <a:p>
            <a:pPr algn="ctr">
              <a:lnSpc>
                <a:spcPct val="90000"/>
              </a:lnSpc>
            </a:pPr>
            <a:r>
              <a:rPr lang="en-US" sz="1400" dirty="0" smtClean="0">
                <a:latin typeface="+mj-lt"/>
              </a:rPr>
              <a:t> and anxiety</a:t>
            </a:r>
          </a:p>
        </p:txBody>
      </p:sp>
      <p:sp>
        <p:nvSpPr>
          <p:cNvPr id="7" name="Content Placeholder 6"/>
          <p:cNvSpPr>
            <a:spLocks noGrp="1"/>
          </p:cNvSpPr>
          <p:nvPr>
            <p:ph sz="half" idx="1"/>
          </p:nvPr>
        </p:nvSpPr>
        <p:spPr bwMode="auto">
          <a:xfrm>
            <a:off x="4701129" y="1353310"/>
            <a:ext cx="1535582" cy="2326231"/>
          </a:xfrm>
          <a:prstGeom prst="rect">
            <a:avLst/>
          </a:prstGeom>
          <a:solidFill>
            <a:schemeClr val="accent5">
              <a:lumMod val="60000"/>
              <a:lumOff val="40000"/>
            </a:schemeClr>
          </a:solidFill>
          <a:ln w="19050" algn="ctr">
            <a:noFill/>
            <a:miter lim="800000"/>
            <a:headEnd/>
            <a:tailEnd/>
          </a:ln>
        </p:spPr>
        <p:txBody>
          <a:bodyPr wrap="none" rtlCol="0" anchor="ctr">
            <a:normAutofit/>
          </a:bodyPr>
          <a:lstStyle/>
          <a:p>
            <a:pPr marL="0" indent="0">
              <a:buNone/>
            </a:pPr>
            <a:endParaRPr lang="en-US" sz="1100" dirty="0" smtClean="0"/>
          </a:p>
          <a:p>
            <a:pPr marL="0" indent="0">
              <a:buNone/>
            </a:pPr>
            <a:r>
              <a:rPr lang="en-US" sz="1100" dirty="0"/>
              <a:t> </a:t>
            </a:r>
            <a:r>
              <a:rPr lang="en-US" sz="1100" dirty="0" smtClean="0"/>
              <a:t> </a:t>
            </a:r>
          </a:p>
          <a:p>
            <a:pPr marL="0" indent="0">
              <a:buNone/>
            </a:pPr>
            <a:endParaRPr lang="en-US" sz="1200" dirty="0" smtClean="0"/>
          </a:p>
          <a:p>
            <a:pPr marL="0" indent="0">
              <a:buNone/>
            </a:pPr>
            <a:endParaRPr lang="en-US" sz="1200" dirty="0"/>
          </a:p>
          <a:p>
            <a:pPr marL="0" indent="0">
              <a:buNone/>
            </a:pPr>
            <a:endParaRPr lang="en-US" sz="100" dirty="0" smtClean="0"/>
          </a:p>
          <a:p>
            <a:pPr marL="0" indent="0" algn="ctr">
              <a:buNone/>
            </a:pPr>
            <a:r>
              <a:rPr lang="en-US" sz="1300" dirty="0" smtClean="0"/>
              <a:t>ACCESS TO CARE</a:t>
            </a:r>
          </a:p>
          <a:p>
            <a:pPr marL="0" indent="0" algn="ctr">
              <a:buNone/>
            </a:pPr>
            <a:r>
              <a:rPr lang="en-US" sz="1100" dirty="0" smtClean="0"/>
              <a:t>Decreased access </a:t>
            </a:r>
          </a:p>
          <a:p>
            <a:pPr marL="0" indent="0" algn="ctr">
              <a:buNone/>
            </a:pPr>
            <a:r>
              <a:rPr lang="en-US" sz="1100" dirty="0" smtClean="0"/>
              <a:t>to medical care</a:t>
            </a:r>
          </a:p>
          <a:p>
            <a:pPr marL="0" indent="0">
              <a:buNone/>
            </a:pPr>
            <a:endParaRPr lang="en-US" sz="1200" dirty="0"/>
          </a:p>
          <a:p>
            <a:pPr marL="0" indent="0">
              <a:buNone/>
            </a:pPr>
            <a:endParaRPr lang="en-US" sz="1100" dirty="0" smtClean="0"/>
          </a:p>
          <a:p>
            <a:pPr marL="0" indent="0">
              <a:buNone/>
            </a:pPr>
            <a:r>
              <a:rPr lang="en-US" sz="1200" dirty="0"/>
              <a:t> </a:t>
            </a:r>
            <a:endParaRPr lang="en-US" sz="1200" dirty="0" smtClean="0"/>
          </a:p>
        </p:txBody>
      </p:sp>
      <p:sp>
        <p:nvSpPr>
          <p:cNvPr id="8" name="Rectangle 7"/>
          <p:cNvSpPr/>
          <p:nvPr/>
        </p:nvSpPr>
        <p:spPr bwMode="auto">
          <a:xfrm>
            <a:off x="2514546" y="1353310"/>
            <a:ext cx="1683716" cy="2326231"/>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200" dirty="0" smtClean="0">
              <a:latin typeface="+mj-lt"/>
            </a:endParaRPr>
          </a:p>
          <a:p>
            <a:pPr algn="ctr">
              <a:lnSpc>
                <a:spcPct val="90000"/>
              </a:lnSpc>
            </a:pPr>
            <a:endParaRPr lang="en-US" sz="1200" dirty="0">
              <a:latin typeface="+mj-lt"/>
            </a:endParaRPr>
          </a:p>
          <a:p>
            <a:pPr algn="ctr">
              <a:lnSpc>
                <a:spcPct val="90000"/>
              </a:lnSpc>
            </a:pPr>
            <a:r>
              <a:rPr lang="en-US" sz="1200" dirty="0" smtClean="0">
                <a:latin typeface="+mj-lt"/>
              </a:rPr>
              <a:t>SHELTER IN PLACE</a:t>
            </a:r>
          </a:p>
          <a:p>
            <a:pPr algn="ctr">
              <a:lnSpc>
                <a:spcPct val="90000"/>
              </a:lnSpc>
            </a:pPr>
            <a:endParaRPr lang="en-US" sz="1200" dirty="0">
              <a:latin typeface="+mj-lt"/>
            </a:endParaRPr>
          </a:p>
          <a:p>
            <a:pPr algn="ctr">
              <a:lnSpc>
                <a:spcPct val="90000"/>
              </a:lnSpc>
            </a:pPr>
            <a:r>
              <a:rPr lang="en-US" sz="1200" dirty="0" smtClean="0">
                <a:latin typeface="+mj-lt"/>
              </a:rPr>
              <a:t>Easy access, </a:t>
            </a:r>
          </a:p>
          <a:p>
            <a:pPr algn="ctr">
              <a:lnSpc>
                <a:spcPct val="90000"/>
              </a:lnSpc>
            </a:pPr>
            <a:r>
              <a:rPr lang="en-US" sz="1200" dirty="0" smtClean="0">
                <a:latin typeface="+mj-lt"/>
              </a:rPr>
              <a:t>lack of diversion</a:t>
            </a:r>
          </a:p>
        </p:txBody>
      </p:sp>
      <p:sp>
        <p:nvSpPr>
          <p:cNvPr id="9" name="Rectangle 8"/>
          <p:cNvSpPr/>
          <p:nvPr/>
        </p:nvSpPr>
        <p:spPr bwMode="auto">
          <a:xfrm>
            <a:off x="6816547" y="1353310"/>
            <a:ext cx="1573988" cy="2326230"/>
          </a:xfrm>
          <a:prstGeom prst="rect">
            <a:avLst/>
          </a:prstGeom>
          <a:solidFill>
            <a:srgbClr val="92D050"/>
          </a:solidFill>
          <a:ln w="19050" algn="ctr">
            <a:noFill/>
            <a:miter lim="800000"/>
            <a:headEnd/>
            <a:tailEnd/>
          </a:ln>
        </p:spPr>
        <p:txBody>
          <a:bodyPr wrap="none" rtlCol="0" anchor="ctr"/>
          <a:lstStyle/>
          <a:p>
            <a:pPr algn="ctr">
              <a:lnSpc>
                <a:spcPct val="90000"/>
              </a:lnSpc>
            </a:pPr>
            <a:endParaRPr lang="en-US" sz="1400" dirty="0" smtClean="0">
              <a:solidFill>
                <a:schemeClr val="bg1"/>
              </a:solidFill>
              <a:latin typeface="+mj-lt"/>
            </a:endParaRPr>
          </a:p>
          <a:p>
            <a:pPr algn="ctr">
              <a:lnSpc>
                <a:spcPct val="90000"/>
              </a:lnSpc>
            </a:pPr>
            <a:endParaRPr lang="en-US" sz="1400" dirty="0">
              <a:solidFill>
                <a:schemeClr val="bg1"/>
              </a:solidFill>
              <a:latin typeface="+mj-lt"/>
            </a:endParaRPr>
          </a:p>
          <a:p>
            <a:pPr algn="ctr">
              <a:lnSpc>
                <a:spcPct val="90000"/>
              </a:lnSpc>
            </a:pPr>
            <a:endParaRPr lang="en-US" sz="1400" dirty="0" smtClean="0">
              <a:solidFill>
                <a:schemeClr val="bg1"/>
              </a:solidFill>
              <a:latin typeface="+mj-lt"/>
            </a:endParaRPr>
          </a:p>
          <a:p>
            <a:pPr algn="ctr">
              <a:lnSpc>
                <a:spcPct val="90000"/>
              </a:lnSpc>
            </a:pPr>
            <a:r>
              <a:rPr lang="en-US" sz="1400" dirty="0" smtClean="0">
                <a:latin typeface="+mj-lt"/>
              </a:rPr>
              <a:t>ECONOMY</a:t>
            </a:r>
          </a:p>
          <a:p>
            <a:pPr algn="ctr">
              <a:lnSpc>
                <a:spcPct val="90000"/>
              </a:lnSpc>
            </a:pPr>
            <a:endParaRPr lang="en-US" sz="1400" dirty="0" smtClean="0">
              <a:latin typeface="+mj-lt"/>
            </a:endParaRPr>
          </a:p>
          <a:p>
            <a:pPr algn="ctr">
              <a:lnSpc>
                <a:spcPct val="90000"/>
              </a:lnSpc>
            </a:pPr>
            <a:r>
              <a:rPr lang="en-US" sz="1400" dirty="0" smtClean="0">
                <a:latin typeface="+mj-lt"/>
              </a:rPr>
              <a:t>Job loss, stress,</a:t>
            </a:r>
          </a:p>
          <a:p>
            <a:pPr algn="ctr">
              <a:lnSpc>
                <a:spcPct val="90000"/>
              </a:lnSpc>
            </a:pPr>
            <a:r>
              <a:rPr lang="en-US" sz="1400" dirty="0" smtClean="0">
                <a:latin typeface="+mj-lt"/>
              </a:rPr>
              <a:t>isolation</a:t>
            </a:r>
          </a:p>
        </p:txBody>
      </p:sp>
      <p:pic>
        <p:nvPicPr>
          <p:cNvPr id="1030" name="Picture 6" descr="First Aid Signs Medical Doctor Healthcare - First Aid Cross Black And White  | Transparent PNG Download #2011027 - V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626" y="1530990"/>
            <a:ext cx="600588" cy="522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Science Behind Mental Health – WISE Wiscons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89" y="1530990"/>
            <a:ext cx="967907" cy="6452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3040727" y="1530990"/>
            <a:ext cx="653875" cy="645271"/>
          </a:xfrm>
          <a:prstGeom prst="rect">
            <a:avLst/>
          </a:prstGeom>
        </p:spPr>
      </p:pic>
      <p:pic>
        <p:nvPicPr>
          <p:cNvPr id="1036" name="Picture 12" descr="ATB Financial's new economic outlook to show continued decline - 660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1403" y="1530990"/>
            <a:ext cx="765869" cy="57440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noGrp="1"/>
          </p:cNvSpPr>
          <p:nvPr>
            <p:ph type="title"/>
          </p:nvPr>
        </p:nvSpPr>
        <p:spPr>
          <a:xfrm>
            <a:off x="300635" y="317191"/>
            <a:ext cx="8089900" cy="521425"/>
          </a:xfrm>
        </p:spPr>
        <p:txBody>
          <a:bodyPr>
            <a:normAutofit fontScale="90000"/>
          </a:bodyPr>
          <a:lstStyle/>
          <a:p>
            <a:r>
              <a:rPr lang="en-US" sz="3200" b="1" dirty="0" smtClean="0"/>
              <a:t>A Perfect </a:t>
            </a:r>
            <a:r>
              <a:rPr lang="en-US" sz="3200" b="1" dirty="0"/>
              <a:t>S</a:t>
            </a:r>
            <a:r>
              <a:rPr lang="en-US" sz="3200" b="1" dirty="0" smtClean="0"/>
              <a:t>torm:</a:t>
            </a:r>
            <a:endParaRPr lang="en-US" sz="3200" b="1" dirty="0"/>
          </a:p>
        </p:txBody>
      </p:sp>
      <p:sp>
        <p:nvSpPr>
          <p:cNvPr id="20" name="Text Placeholder 2"/>
          <p:cNvSpPr>
            <a:spLocks noGrp="1"/>
          </p:cNvSpPr>
          <p:nvPr>
            <p:ph type="body" sz="quarter" idx="10"/>
          </p:nvPr>
        </p:nvSpPr>
        <p:spPr>
          <a:xfrm>
            <a:off x="42988" y="4699014"/>
            <a:ext cx="3280075" cy="282743"/>
          </a:xfrm>
        </p:spPr>
        <p:txBody>
          <a:bodyPr/>
          <a:lstStyle/>
          <a:p>
            <a:r>
              <a:rPr lang="en-US" dirty="0" smtClean="0"/>
              <a:t>Kim D, Roytman M. et al. </a:t>
            </a:r>
            <a:r>
              <a:rPr lang="en-US" dirty="0">
                <a:hlinkClick r:id="rId7"/>
              </a:rPr>
              <a:t>Clin Gastroenterol Hepatol.</a:t>
            </a:r>
            <a:r>
              <a:rPr lang="en-US" dirty="0"/>
              <a:t> 2020 </a:t>
            </a:r>
          </a:p>
        </p:txBody>
      </p:sp>
      <p:pic>
        <p:nvPicPr>
          <p:cNvPr id="1028" name="Picture 4" descr="Phoenix area is seeing the highest inflation in the n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635" y="897371"/>
            <a:ext cx="2865967" cy="16121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Where is the cheapest gas in Folsom? | abc10.c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021" y="2255774"/>
            <a:ext cx="3162339" cy="1778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7 Grocery Items About to Get More Expensive — Eat This Not Th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1497" y="206894"/>
            <a:ext cx="2797105" cy="20488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entagon says Ukraine can 'absolutely' win the war | Reut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8741" y="1828268"/>
            <a:ext cx="2462306" cy="16420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Your Thursday Briefing: A Texas School Shooting - The New York Tim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9930" y="2716593"/>
            <a:ext cx="3110227" cy="175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09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689" y="1267511"/>
            <a:ext cx="7133925" cy="1144929"/>
          </a:xfrm>
        </p:spPr>
        <p:txBody>
          <a:bodyPr/>
          <a:lstStyle/>
          <a:p>
            <a:r>
              <a:rPr lang="en-US" sz="3600" dirty="0" smtClean="0"/>
              <a:t>Management if Alcohol Associated Liver Disease</a:t>
            </a:r>
            <a:endParaRPr lang="en-US" sz="3600" dirty="0"/>
          </a:p>
        </p:txBody>
      </p:sp>
      <p:sp>
        <p:nvSpPr>
          <p:cNvPr id="15" name="Date Placeholder 14"/>
          <p:cNvSpPr>
            <a:spLocks noGrp="1"/>
          </p:cNvSpPr>
          <p:nvPr>
            <p:ph type="dt" sz="half" idx="2"/>
          </p:nvPr>
        </p:nvSpPr>
        <p:spPr/>
        <p:txBody>
          <a:bodyPr/>
          <a:lstStyle/>
          <a:p>
            <a:pPr algn="just"/>
            <a:r>
              <a:rPr lang="en-US" dirty="0" smtClean="0"/>
              <a:t>May 21, 2023</a:t>
            </a:r>
            <a:endParaRPr lang="en-US" dirty="0"/>
          </a:p>
        </p:txBody>
      </p:sp>
      <p:sp>
        <p:nvSpPr>
          <p:cNvPr id="11" name="Text Placeholder 10"/>
          <p:cNvSpPr>
            <a:spLocks noGrp="1"/>
          </p:cNvSpPr>
          <p:nvPr>
            <p:ph type="body" sz="quarter" idx="10"/>
          </p:nvPr>
        </p:nvSpPr>
        <p:spPr/>
        <p:txBody>
          <a:bodyPr/>
          <a:lstStyle/>
          <a:p>
            <a:r>
              <a:rPr lang="en-US" dirty="0" smtClean="0"/>
              <a:t>Marina Roytman MD, FACP</a:t>
            </a:r>
          </a:p>
          <a:p>
            <a:r>
              <a:rPr lang="en-US" dirty="0"/>
              <a:t/>
            </a:r>
            <a:br>
              <a:rPr lang="en-US" dirty="0"/>
            </a:br>
            <a:r>
              <a:rPr lang="en-US" dirty="0" smtClean="0"/>
              <a:t>Clinical Professor, UCSF</a:t>
            </a:r>
          </a:p>
          <a:p>
            <a:r>
              <a:rPr lang="en-US" dirty="0" smtClean="0"/>
              <a:t>Liver Program Director, UCSF Fresno</a:t>
            </a:r>
            <a:endParaRPr lang="en-US" dirty="0"/>
          </a:p>
        </p:txBody>
      </p:sp>
      <p:pic>
        <p:nvPicPr>
          <p:cNvPr id="1030" name="Picture 6" descr="illustrations of alcohol and a l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146" y="2715824"/>
            <a:ext cx="3393168" cy="190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607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smtClean="0"/>
              <a:t/>
            </a:r>
            <a:br>
              <a:rPr lang="en-US" sz="2200" dirty="0" smtClean="0"/>
            </a:br>
            <a:r>
              <a:rPr lang="en-US" sz="2200" dirty="0" smtClean="0"/>
              <a:t>Effect </a:t>
            </a:r>
            <a:r>
              <a:rPr lang="en-US" sz="2200" dirty="0"/>
              <a:t>of increased alcohol consumption during COVID‐19 pandemic on alcohol‐associated liver disease: A modeling study</a:t>
            </a:r>
            <a:r>
              <a:rPr lang="en-US" dirty="0"/>
              <a:t/>
            </a:r>
            <a:br>
              <a:rPr lang="en-US" dirty="0"/>
            </a:br>
            <a:endParaRPr lang="en-US" dirty="0"/>
          </a:p>
        </p:txBody>
      </p:sp>
      <p:sp>
        <p:nvSpPr>
          <p:cNvPr id="3" name="Text Placeholder 2"/>
          <p:cNvSpPr>
            <a:spLocks noGrp="1"/>
          </p:cNvSpPr>
          <p:nvPr>
            <p:ph type="body" sz="quarter" idx="10"/>
          </p:nvPr>
        </p:nvSpPr>
        <p:spPr/>
        <p:txBody>
          <a:bodyPr/>
          <a:lstStyle/>
          <a:p>
            <a:r>
              <a:rPr lang="en-US" dirty="0" smtClean="0"/>
              <a:t>Julien, et al. Hepatology 2021</a:t>
            </a:r>
            <a:endParaRPr lang="en-US" dirty="0"/>
          </a:p>
        </p:txBody>
      </p:sp>
      <p:pic>
        <p:nvPicPr>
          <p:cNvPr id="1026" name="Picture 2" descr="An external file that holds a picture, illustration, etc.&#10;Object name is HEP-75-1480-g004.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5408" y="1020417"/>
            <a:ext cx="4387119" cy="3848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96069" y="1338470"/>
            <a:ext cx="3929269"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8,000</a:t>
            </a:r>
            <a:r>
              <a:rPr lang="en-US" dirty="0" smtClean="0"/>
              <a:t> additional ALD-related deaths</a:t>
            </a:r>
          </a:p>
          <a:p>
            <a:pPr marL="285750" indent="-285750">
              <a:buFont typeface="Arial" panose="020B0604020202020204" pitchFamily="34" charset="0"/>
              <a:buChar char="•"/>
            </a:pPr>
            <a:r>
              <a:rPr lang="en-US" dirty="0" smtClean="0">
                <a:solidFill>
                  <a:srgbClr val="FF0000"/>
                </a:solidFill>
              </a:rPr>
              <a:t>18,700</a:t>
            </a:r>
            <a:r>
              <a:rPr lang="en-US" dirty="0" smtClean="0"/>
              <a:t> cases of decompensated cirrhosis</a:t>
            </a:r>
          </a:p>
          <a:p>
            <a:pPr marL="285750" indent="-285750">
              <a:buFont typeface="Arial" panose="020B0604020202020204" pitchFamily="34" charset="0"/>
              <a:buChar char="•"/>
            </a:pPr>
            <a:r>
              <a:rPr lang="en-US" dirty="0" smtClean="0">
                <a:solidFill>
                  <a:srgbClr val="FF0000"/>
                </a:solidFill>
              </a:rPr>
              <a:t>1,000</a:t>
            </a:r>
            <a:r>
              <a:rPr lang="en-US" dirty="0" smtClean="0"/>
              <a:t> cases of HCC</a:t>
            </a:r>
          </a:p>
          <a:p>
            <a:pPr marL="285750" indent="-285750">
              <a:buFont typeface="Arial" panose="020B0604020202020204" pitchFamily="34" charset="0"/>
              <a:buChar char="•"/>
            </a:pPr>
            <a:r>
              <a:rPr lang="en-US" dirty="0" smtClean="0"/>
              <a:t>8.9 million disability-adjusted life-years between 2020 and 2040</a:t>
            </a:r>
          </a:p>
          <a:p>
            <a:endParaRPr lang="en-US" dirty="0"/>
          </a:p>
        </p:txBody>
      </p:sp>
      <p:sp>
        <p:nvSpPr>
          <p:cNvPr id="6" name="Oval 5"/>
          <p:cNvSpPr/>
          <p:nvPr/>
        </p:nvSpPr>
        <p:spPr>
          <a:xfrm>
            <a:off x="205408" y="3498574"/>
            <a:ext cx="417444" cy="31142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616764" y="3342861"/>
            <a:ext cx="417444" cy="31142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104645" y="3144077"/>
            <a:ext cx="417444" cy="31142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25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F868BB-F63F-4B6C-AEA1-1E848EB6C23B}"/>
              </a:ext>
            </a:extLst>
          </p:cNvPr>
          <p:cNvSpPr>
            <a:spLocks noGrp="1"/>
          </p:cNvSpPr>
          <p:nvPr>
            <p:ph type="title"/>
          </p:nvPr>
        </p:nvSpPr>
        <p:spPr/>
        <p:txBody>
          <a:bodyPr>
            <a:noAutofit/>
          </a:bodyPr>
          <a:lstStyle/>
          <a:p>
            <a:r>
              <a:rPr lang="en-GB" sz="2400" b="1" dirty="0" smtClean="0"/>
              <a:t>We are Going to Need to Know </a:t>
            </a:r>
            <a:r>
              <a:rPr lang="en-GB" sz="2400" b="1" dirty="0"/>
              <a:t>H</a:t>
            </a:r>
            <a:r>
              <a:rPr lang="en-GB" sz="2400" b="1" dirty="0" smtClean="0"/>
              <a:t>ow to Manage ALD…</a:t>
            </a:r>
            <a:endParaRPr lang="en-GB" sz="2400" b="1" dirty="0"/>
          </a:p>
        </p:txBody>
      </p:sp>
      <p:sp>
        <p:nvSpPr>
          <p:cNvPr id="7" name="Text Placeholder 6">
            <a:extLst>
              <a:ext uri="{FF2B5EF4-FFF2-40B4-BE49-F238E27FC236}">
                <a16:creationId xmlns:a16="http://schemas.microsoft.com/office/drawing/2014/main" id="{3317827D-0772-4B0A-8BD8-DEF087FF0CDE}"/>
              </a:ext>
            </a:extLst>
          </p:cNvPr>
          <p:cNvSpPr>
            <a:spLocks noGrp="1"/>
          </p:cNvSpPr>
          <p:nvPr>
            <p:ph type="body" sz="quarter" idx="10"/>
          </p:nvPr>
        </p:nvSpPr>
        <p:spPr>
          <a:xfrm>
            <a:off x="3141" y="4806084"/>
            <a:ext cx="4861540" cy="282743"/>
          </a:xfrm>
          <a:noFill/>
          <a:ln>
            <a:noFill/>
          </a:ln>
        </p:spPr>
        <p:txBody>
          <a:bodyPr/>
          <a:lstStyle/>
          <a:p>
            <a:endParaRPr lang="en-GB" dirty="0">
              <a:latin typeface="+mj-lt"/>
            </a:endParaRPr>
          </a:p>
          <a:p>
            <a:r>
              <a:rPr lang="en-GB" dirty="0"/>
              <a:t>EASL CPG ALD. J Hepatol </a:t>
            </a:r>
            <a:r>
              <a:rPr lang="en-GB" dirty="0" smtClean="0"/>
              <a:t>2018</a:t>
            </a:r>
            <a:endParaRPr lang="en-GB" dirty="0"/>
          </a:p>
        </p:txBody>
      </p:sp>
      <p:sp>
        <p:nvSpPr>
          <p:cNvPr id="4" name="Rectangle 68">
            <a:extLst>
              <a:ext uri="{FF2B5EF4-FFF2-40B4-BE49-F238E27FC236}">
                <a16:creationId xmlns:a16="http://schemas.microsoft.com/office/drawing/2014/main" id="{2C9B1428-17DF-4392-8FF9-57FEA3661FD0}"/>
              </a:ext>
            </a:extLst>
          </p:cNvPr>
          <p:cNvSpPr>
            <a:spLocks/>
          </p:cNvSpPr>
          <p:nvPr/>
        </p:nvSpPr>
        <p:spPr bwMode="auto">
          <a:xfrm>
            <a:off x="3476559" y="4185152"/>
            <a:ext cx="1864517" cy="513000"/>
          </a:xfrm>
          <a:prstGeom prst="rect">
            <a:avLst/>
          </a:prstGeom>
          <a:solidFill>
            <a:srgbClr val="BEE5F5"/>
          </a:solid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lnSpc>
                <a:spcPct val="90000"/>
              </a:lnSpc>
              <a:spcBef>
                <a:spcPct val="0"/>
              </a:spcBef>
              <a:spcAft>
                <a:spcPct val="0"/>
              </a:spcAft>
            </a:pPr>
            <a:r>
              <a:rPr lang="en-US" altLang="en-US" sz="900" dirty="0">
                <a:solidFill>
                  <a:srgbClr val="000000"/>
                </a:solidFill>
                <a:latin typeface="+mj-lt"/>
                <a:ea typeface="Calibri" panose="020F0502020204030204" pitchFamily="34" charset="0"/>
                <a:cs typeface="Times New Roman" panose="02020603050405020304" pitchFamily="18" charset="0"/>
              </a:rPr>
              <a:t>Stop </a:t>
            </a:r>
            <a:r>
              <a:rPr lang="en-US" altLang="en-US" sz="900" dirty="0" smtClean="0">
                <a:solidFill>
                  <a:srgbClr val="000000"/>
                </a:solidFill>
                <a:latin typeface="+mj-lt"/>
                <a:ea typeface="Calibri" panose="020F0502020204030204" pitchFamily="34" charset="0"/>
                <a:cs typeface="Times New Roman" panose="02020603050405020304" pitchFamily="18" charset="0"/>
              </a:rPr>
              <a:t>prednisolone and assess </a:t>
            </a:r>
            <a:r>
              <a:rPr lang="en-US" altLang="en-US" sz="900" dirty="0">
                <a:solidFill>
                  <a:srgbClr val="000000"/>
                </a:solidFill>
                <a:latin typeface="+mj-lt"/>
                <a:ea typeface="Calibri" panose="020F0502020204030204" pitchFamily="34" charset="0"/>
                <a:cs typeface="Times New Roman" panose="02020603050405020304" pitchFamily="18" charset="0"/>
              </a:rPr>
              <a:t>for early liver transplantation in highly selected patients </a:t>
            </a:r>
            <a:endParaRPr lang="en-US" altLang="en-US" sz="900" dirty="0">
              <a:latin typeface="+mj-lt"/>
            </a:endParaRPr>
          </a:p>
        </p:txBody>
      </p:sp>
      <p:sp>
        <p:nvSpPr>
          <p:cNvPr id="5" name="Rectangle 66">
            <a:extLst>
              <a:ext uri="{FF2B5EF4-FFF2-40B4-BE49-F238E27FC236}">
                <a16:creationId xmlns:a16="http://schemas.microsoft.com/office/drawing/2014/main" id="{7F0CC8B0-7B07-4A58-9683-A42CC2351166}"/>
              </a:ext>
            </a:extLst>
          </p:cNvPr>
          <p:cNvSpPr>
            <a:spLocks/>
          </p:cNvSpPr>
          <p:nvPr/>
        </p:nvSpPr>
        <p:spPr bwMode="auto">
          <a:xfrm>
            <a:off x="1924706" y="4185151"/>
            <a:ext cx="1373492" cy="295390"/>
          </a:xfrm>
          <a:prstGeom prst="rect">
            <a:avLst/>
          </a:prstGeom>
          <a:solidFill>
            <a:srgbClr val="BEE5F5"/>
          </a:solid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900" dirty="0">
                <a:solidFill>
                  <a:srgbClr val="000000"/>
                </a:solidFill>
                <a:latin typeface="+mj-lt"/>
                <a:ea typeface="Calibri" panose="020F0502020204030204" pitchFamily="34" charset="0"/>
                <a:cs typeface="Times New Roman" panose="02020603050405020304" pitchFamily="18" charset="0"/>
              </a:rPr>
              <a:t>Continue treatment for 28 days</a:t>
            </a:r>
            <a:endParaRPr lang="en-US" altLang="en-US" sz="900" dirty="0">
              <a:latin typeface="+mj-lt"/>
            </a:endParaRPr>
          </a:p>
        </p:txBody>
      </p:sp>
      <p:sp>
        <p:nvSpPr>
          <p:cNvPr id="8" name="Rectangle 64">
            <a:extLst>
              <a:ext uri="{FF2B5EF4-FFF2-40B4-BE49-F238E27FC236}">
                <a16:creationId xmlns:a16="http://schemas.microsoft.com/office/drawing/2014/main" id="{4D663589-E605-4FEC-8E79-A62BD7B204C1}"/>
              </a:ext>
            </a:extLst>
          </p:cNvPr>
          <p:cNvSpPr>
            <a:spLocks/>
          </p:cNvSpPr>
          <p:nvPr/>
        </p:nvSpPr>
        <p:spPr bwMode="auto">
          <a:xfrm>
            <a:off x="3851605" y="3794478"/>
            <a:ext cx="1114425" cy="203260"/>
          </a:xfrm>
          <a:prstGeom prst="rect">
            <a:avLst/>
          </a:prstGeom>
          <a:solidFill>
            <a:srgbClr val="BEE5F5"/>
          </a:solid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900" b="1" dirty="0">
                <a:solidFill>
                  <a:srgbClr val="000000"/>
                </a:solidFill>
                <a:latin typeface="+mj-lt"/>
                <a:ea typeface="Calibri" panose="020F0502020204030204" pitchFamily="34" charset="0"/>
                <a:cs typeface="Times New Roman" panose="02020603050405020304" pitchFamily="18" charset="0"/>
              </a:rPr>
              <a:t>Lille score </a:t>
            </a:r>
            <a:r>
              <a:rPr lang="en-US" altLang="en-US" sz="900" b="1" dirty="0">
                <a:solidFill>
                  <a:srgbClr val="000000"/>
                </a:solidFill>
                <a:latin typeface="+mj-lt"/>
                <a:ea typeface="MS Gothic" panose="020B0609070205080204" pitchFamily="49" charset="-128"/>
                <a:cs typeface="Times New Roman" panose="02020603050405020304" pitchFamily="18" charset="0"/>
              </a:rPr>
              <a:t>≥</a:t>
            </a:r>
            <a:r>
              <a:rPr lang="en-US" altLang="en-US" sz="900" b="1" dirty="0">
                <a:solidFill>
                  <a:srgbClr val="000000"/>
                </a:solidFill>
                <a:latin typeface="+mj-lt"/>
                <a:ea typeface="Calibri" panose="020F0502020204030204" pitchFamily="34" charset="0"/>
                <a:cs typeface="Times New Roman" panose="02020603050405020304" pitchFamily="18" charset="0"/>
              </a:rPr>
              <a:t>0.45</a:t>
            </a:r>
            <a:endParaRPr lang="en-US" altLang="en-US" sz="900" dirty="0">
              <a:latin typeface="+mj-lt"/>
            </a:endParaRPr>
          </a:p>
        </p:txBody>
      </p:sp>
      <p:sp>
        <p:nvSpPr>
          <p:cNvPr id="9" name="Rectangle 63">
            <a:extLst>
              <a:ext uri="{FF2B5EF4-FFF2-40B4-BE49-F238E27FC236}">
                <a16:creationId xmlns:a16="http://schemas.microsoft.com/office/drawing/2014/main" id="{DF78F40F-68F2-44A1-BB98-602B2EE56C21}"/>
              </a:ext>
            </a:extLst>
          </p:cNvPr>
          <p:cNvSpPr>
            <a:spLocks/>
          </p:cNvSpPr>
          <p:nvPr/>
        </p:nvSpPr>
        <p:spPr bwMode="auto">
          <a:xfrm>
            <a:off x="1924707" y="3794478"/>
            <a:ext cx="1056398" cy="203260"/>
          </a:xfrm>
          <a:prstGeom prst="rect">
            <a:avLst/>
          </a:prstGeom>
          <a:solidFill>
            <a:srgbClr val="BEE5F5"/>
          </a:solid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900" b="1" dirty="0">
                <a:solidFill>
                  <a:srgbClr val="000000"/>
                </a:solidFill>
                <a:latin typeface="+mj-lt"/>
                <a:ea typeface="Calibri" panose="020F0502020204030204" pitchFamily="34" charset="0"/>
                <a:cs typeface="Times New Roman" panose="02020603050405020304" pitchFamily="18" charset="0"/>
              </a:rPr>
              <a:t>Lille score &lt;0.45</a:t>
            </a:r>
            <a:endParaRPr lang="en-US" altLang="en-US" sz="900" dirty="0">
              <a:latin typeface="+mj-lt"/>
            </a:endParaRPr>
          </a:p>
        </p:txBody>
      </p:sp>
      <p:sp>
        <p:nvSpPr>
          <p:cNvPr id="10" name="Rectangle 62">
            <a:extLst>
              <a:ext uri="{FF2B5EF4-FFF2-40B4-BE49-F238E27FC236}">
                <a16:creationId xmlns:a16="http://schemas.microsoft.com/office/drawing/2014/main" id="{523EF18F-EF26-47CF-9847-D02CE2AABB9D}"/>
              </a:ext>
            </a:extLst>
          </p:cNvPr>
          <p:cNvSpPr>
            <a:spLocks/>
          </p:cNvSpPr>
          <p:nvPr/>
        </p:nvSpPr>
        <p:spPr bwMode="auto">
          <a:xfrm>
            <a:off x="4650532" y="2563540"/>
            <a:ext cx="1516890" cy="203260"/>
          </a:xfrm>
          <a:prstGeom prst="rect">
            <a:avLst/>
          </a:prstGeom>
          <a:no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900" b="1" dirty="0">
                <a:solidFill>
                  <a:srgbClr val="000000"/>
                </a:solidFill>
                <a:latin typeface="+mj-lt"/>
                <a:ea typeface="Calibri" panose="020F0502020204030204" pitchFamily="34" charset="0"/>
                <a:cs typeface="Times New Roman" panose="02020603050405020304" pitchFamily="18" charset="0"/>
              </a:rPr>
              <a:t>mDF </a:t>
            </a:r>
            <a:r>
              <a:rPr lang="en-US" altLang="en-US" sz="900" b="1" dirty="0">
                <a:solidFill>
                  <a:srgbClr val="000000"/>
                </a:solidFill>
                <a:latin typeface="+mj-lt"/>
                <a:ea typeface="MS Gothic" panose="020B0609070205080204" pitchFamily="49" charset="-128"/>
                <a:cs typeface="Times New Roman" panose="02020603050405020304" pitchFamily="18" charset="0"/>
              </a:rPr>
              <a:t>&lt;32 and MELD &lt;20</a:t>
            </a:r>
            <a:endParaRPr lang="en-US" altLang="en-US" sz="900" dirty="0">
              <a:latin typeface="+mj-lt"/>
            </a:endParaRPr>
          </a:p>
        </p:txBody>
      </p:sp>
      <p:sp>
        <p:nvSpPr>
          <p:cNvPr id="11" name="Rectangle 57">
            <a:extLst>
              <a:ext uri="{FF2B5EF4-FFF2-40B4-BE49-F238E27FC236}">
                <a16:creationId xmlns:a16="http://schemas.microsoft.com/office/drawing/2014/main" id="{30350417-476F-42FA-A9AD-C73CCF038BDC}"/>
              </a:ext>
            </a:extLst>
          </p:cNvPr>
          <p:cNvSpPr>
            <a:spLocks/>
          </p:cNvSpPr>
          <p:nvPr/>
        </p:nvSpPr>
        <p:spPr bwMode="auto">
          <a:xfrm>
            <a:off x="2536614" y="3267246"/>
            <a:ext cx="1798384" cy="313712"/>
          </a:xfrm>
          <a:prstGeom prst="rect">
            <a:avLst/>
          </a:prstGeom>
          <a:solidFill>
            <a:srgbClr val="BEE5F5"/>
          </a:solid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lnSpc>
                <a:spcPct val="90000"/>
              </a:lnSpc>
              <a:spcBef>
                <a:spcPct val="0"/>
              </a:spcBef>
              <a:spcAft>
                <a:spcPct val="0"/>
              </a:spcAft>
            </a:pPr>
            <a:r>
              <a:rPr lang="en-US" altLang="en-US" sz="900" dirty="0">
                <a:solidFill>
                  <a:srgbClr val="000000"/>
                </a:solidFill>
                <a:latin typeface="+mj-lt"/>
                <a:ea typeface="Calibri" panose="020F0502020204030204" pitchFamily="34" charset="0"/>
                <a:cs typeface="Times New Roman" panose="02020603050405020304" pitchFamily="18" charset="0"/>
              </a:rPr>
              <a:t>Assess treatment response at </a:t>
            </a:r>
            <a:br>
              <a:rPr lang="en-US" altLang="en-US" sz="900" dirty="0">
                <a:solidFill>
                  <a:srgbClr val="000000"/>
                </a:solidFill>
                <a:latin typeface="+mj-lt"/>
                <a:ea typeface="Calibri" panose="020F0502020204030204" pitchFamily="34" charset="0"/>
                <a:cs typeface="Times New Roman" panose="02020603050405020304" pitchFamily="18" charset="0"/>
              </a:rPr>
            </a:br>
            <a:r>
              <a:rPr lang="en-US" altLang="en-US" sz="900" b="1" dirty="0">
                <a:solidFill>
                  <a:srgbClr val="FF0000"/>
                </a:solidFill>
                <a:latin typeface="+mj-lt"/>
                <a:ea typeface="Calibri" panose="020F0502020204030204" pitchFamily="34" charset="0"/>
                <a:cs typeface="Times New Roman" panose="02020603050405020304" pitchFamily="18" charset="0"/>
              </a:rPr>
              <a:t>Day </a:t>
            </a:r>
            <a:r>
              <a:rPr lang="en-US" altLang="en-US" sz="900" b="1" dirty="0" smtClean="0">
                <a:solidFill>
                  <a:srgbClr val="FF0000"/>
                </a:solidFill>
                <a:latin typeface="+mj-lt"/>
                <a:ea typeface="Calibri" panose="020F0502020204030204" pitchFamily="34" charset="0"/>
                <a:cs typeface="Times New Roman" panose="02020603050405020304" pitchFamily="18" charset="0"/>
              </a:rPr>
              <a:t>4</a:t>
            </a:r>
            <a:r>
              <a:rPr lang="en-US" altLang="en-US" sz="900" dirty="0" smtClean="0">
                <a:solidFill>
                  <a:srgbClr val="000000"/>
                </a:solidFill>
                <a:latin typeface="+mj-lt"/>
                <a:ea typeface="Calibri" panose="020F0502020204030204" pitchFamily="34" charset="0"/>
                <a:cs typeface="Times New Roman" panose="02020603050405020304" pitchFamily="18" charset="0"/>
              </a:rPr>
              <a:t> </a:t>
            </a:r>
            <a:r>
              <a:rPr lang="en-US" altLang="en-US" sz="900" dirty="0">
                <a:solidFill>
                  <a:srgbClr val="000000"/>
                </a:solidFill>
                <a:latin typeface="+mj-lt"/>
                <a:ea typeface="Calibri" panose="020F0502020204030204" pitchFamily="34" charset="0"/>
                <a:cs typeface="Times New Roman" panose="02020603050405020304" pitchFamily="18" charset="0"/>
              </a:rPr>
              <a:t>(Lille score)</a:t>
            </a:r>
            <a:endParaRPr lang="en-US" altLang="en-US" sz="900" dirty="0">
              <a:latin typeface="+mj-lt"/>
            </a:endParaRPr>
          </a:p>
        </p:txBody>
      </p:sp>
      <p:sp>
        <p:nvSpPr>
          <p:cNvPr id="14" name="Rectangle 55">
            <a:extLst>
              <a:ext uri="{FF2B5EF4-FFF2-40B4-BE49-F238E27FC236}">
                <a16:creationId xmlns:a16="http://schemas.microsoft.com/office/drawing/2014/main" id="{13CA7F24-80A9-4682-AF23-CCCFF24901F7}"/>
              </a:ext>
            </a:extLst>
          </p:cNvPr>
          <p:cNvSpPr>
            <a:spLocks/>
          </p:cNvSpPr>
          <p:nvPr/>
        </p:nvSpPr>
        <p:spPr bwMode="auto">
          <a:xfrm>
            <a:off x="2536613" y="2919334"/>
            <a:ext cx="1798383" cy="203260"/>
          </a:xfrm>
          <a:prstGeom prst="rect">
            <a:avLst/>
          </a:prstGeom>
          <a:solidFill>
            <a:srgbClr val="BEE5F5"/>
          </a:solid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900" b="1" dirty="0">
                <a:solidFill>
                  <a:srgbClr val="000000"/>
                </a:solidFill>
                <a:latin typeface="+mj-lt"/>
                <a:ea typeface="Calibri" panose="020F0502020204030204" pitchFamily="34" charset="0"/>
                <a:cs typeface="Times New Roman" panose="02020603050405020304" pitchFamily="18" charset="0"/>
              </a:rPr>
              <a:t>Prednisolone</a:t>
            </a:r>
            <a:r>
              <a:rPr lang="en-US" altLang="en-US" sz="900" dirty="0">
                <a:solidFill>
                  <a:srgbClr val="000000"/>
                </a:solidFill>
                <a:latin typeface="+mj-lt"/>
                <a:ea typeface="Calibri" panose="020F0502020204030204" pitchFamily="34" charset="0"/>
                <a:cs typeface="Times New Roman" panose="02020603050405020304" pitchFamily="18" charset="0"/>
              </a:rPr>
              <a:t> 40 mg/day ± NAC</a:t>
            </a:r>
            <a:endParaRPr lang="en-US" altLang="en-US" sz="900" dirty="0">
              <a:latin typeface="+mj-lt"/>
            </a:endParaRPr>
          </a:p>
        </p:txBody>
      </p:sp>
      <p:sp>
        <p:nvSpPr>
          <p:cNvPr id="19" name="Rectangle 51">
            <a:extLst>
              <a:ext uri="{FF2B5EF4-FFF2-40B4-BE49-F238E27FC236}">
                <a16:creationId xmlns:a16="http://schemas.microsoft.com/office/drawing/2014/main" id="{669D006A-4AA4-4E04-A9A5-0F9DD0DEC291}"/>
              </a:ext>
            </a:extLst>
          </p:cNvPr>
          <p:cNvSpPr>
            <a:spLocks/>
          </p:cNvSpPr>
          <p:nvPr/>
        </p:nvSpPr>
        <p:spPr bwMode="auto">
          <a:xfrm>
            <a:off x="2724763" y="2563540"/>
            <a:ext cx="1422084" cy="203260"/>
          </a:xfrm>
          <a:prstGeom prst="rect">
            <a:avLst/>
          </a:prstGeom>
          <a:no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900" b="1" dirty="0">
                <a:solidFill>
                  <a:srgbClr val="000000"/>
                </a:solidFill>
                <a:latin typeface="+mj-lt"/>
                <a:ea typeface="Calibri" panose="020F0502020204030204" pitchFamily="34" charset="0"/>
                <a:cs typeface="Times New Roman" panose="02020603050405020304" pitchFamily="18" charset="0"/>
              </a:rPr>
              <a:t>mDF </a:t>
            </a:r>
            <a:r>
              <a:rPr lang="en-US" altLang="en-US" sz="900" b="1" dirty="0">
                <a:solidFill>
                  <a:srgbClr val="000000"/>
                </a:solidFill>
                <a:latin typeface="+mj-lt"/>
                <a:ea typeface="MS Gothic" panose="020B0609070205080204" pitchFamily="49" charset="-128"/>
                <a:cs typeface="Times New Roman" panose="02020603050405020304" pitchFamily="18" charset="0"/>
              </a:rPr>
              <a:t>≥32 or MELD &gt;20</a:t>
            </a:r>
            <a:endParaRPr lang="en-US" altLang="en-US" sz="900" dirty="0">
              <a:latin typeface="+mj-lt"/>
            </a:endParaRPr>
          </a:p>
        </p:txBody>
      </p:sp>
      <p:sp>
        <p:nvSpPr>
          <p:cNvPr id="20" name="Rectangle 46">
            <a:extLst>
              <a:ext uri="{FF2B5EF4-FFF2-40B4-BE49-F238E27FC236}">
                <a16:creationId xmlns:a16="http://schemas.microsoft.com/office/drawing/2014/main" id="{F83B377B-792E-4575-BB4C-622805E7EAF6}"/>
              </a:ext>
            </a:extLst>
          </p:cNvPr>
          <p:cNvSpPr>
            <a:spLocks/>
          </p:cNvSpPr>
          <p:nvPr/>
        </p:nvSpPr>
        <p:spPr bwMode="auto">
          <a:xfrm>
            <a:off x="3373638" y="2038611"/>
            <a:ext cx="2075667" cy="313225"/>
          </a:xfrm>
          <a:prstGeom prst="rect">
            <a:avLst/>
          </a:prstGeom>
          <a:no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lnSpc>
                <a:spcPct val="90000"/>
              </a:lnSpc>
              <a:spcBef>
                <a:spcPct val="0"/>
              </a:spcBef>
              <a:spcAft>
                <a:spcPct val="0"/>
              </a:spcAft>
            </a:pPr>
            <a:r>
              <a:rPr lang="en-US" altLang="en-US" sz="900" b="1" dirty="0">
                <a:solidFill>
                  <a:srgbClr val="000000"/>
                </a:solidFill>
                <a:latin typeface="+mj-lt"/>
                <a:ea typeface="Calibri" panose="020F0502020204030204" pitchFamily="34" charset="0"/>
                <a:cs typeface="Times New Roman" panose="02020603050405020304" pitchFamily="18" charset="0"/>
              </a:rPr>
              <a:t>Assessment of disease </a:t>
            </a:r>
            <a:r>
              <a:rPr lang="en-US" altLang="en-US" sz="900" b="1" dirty="0" smtClean="0">
                <a:solidFill>
                  <a:srgbClr val="000000"/>
                </a:solidFill>
                <a:latin typeface="+mj-lt"/>
                <a:ea typeface="Calibri" panose="020F0502020204030204" pitchFamily="34" charset="0"/>
                <a:cs typeface="Times New Roman" panose="02020603050405020304" pitchFamily="18" charset="0"/>
              </a:rPr>
              <a:t>severity</a:t>
            </a:r>
            <a:endParaRPr lang="en-US" altLang="en-US" sz="900" dirty="0">
              <a:latin typeface="+mj-lt"/>
            </a:endParaRPr>
          </a:p>
        </p:txBody>
      </p:sp>
      <p:sp>
        <p:nvSpPr>
          <p:cNvPr id="21" name="Rectangle 44">
            <a:extLst>
              <a:ext uri="{FF2B5EF4-FFF2-40B4-BE49-F238E27FC236}">
                <a16:creationId xmlns:a16="http://schemas.microsoft.com/office/drawing/2014/main" id="{2E9FD2F0-681B-4E8C-81D5-0FDBC4A8F203}"/>
              </a:ext>
            </a:extLst>
          </p:cNvPr>
          <p:cNvSpPr>
            <a:spLocks/>
          </p:cNvSpPr>
          <p:nvPr/>
        </p:nvSpPr>
        <p:spPr bwMode="auto">
          <a:xfrm>
            <a:off x="5860403" y="1390081"/>
            <a:ext cx="2033441" cy="552133"/>
          </a:xfrm>
          <a:prstGeom prst="rect">
            <a:avLst/>
          </a:prstGeom>
          <a:noFill/>
          <a:ln w="19050">
            <a:solidFill>
              <a:schemeClr val="tx2"/>
            </a:solidFill>
            <a:miter lim="800000"/>
            <a:headEnd/>
            <a:tailEnd/>
          </a:ln>
        </p:spPr>
        <p:txBody>
          <a:bodyPr vert="horz" wrap="square" lIns="27000" tIns="34290" rIns="27000" bIns="34290" numCol="1" anchor="t" anchorCtr="0" compatLnSpc="1">
            <a:prstTxWarp prst="textNoShape">
              <a:avLst/>
            </a:prstTxWarp>
          </a:bodyPr>
          <a:lstStyle/>
          <a:p>
            <a:pPr marL="67866" indent="-67866" defTabSz="685800" eaLnBrk="0" fontAlgn="base" hangingPunct="0">
              <a:lnSpc>
                <a:spcPct val="90000"/>
              </a:lnSpc>
              <a:buFont typeface="Arial" panose="020B0604020202020204" pitchFamily="34" charset="0"/>
              <a:buChar char="•"/>
            </a:pPr>
            <a:r>
              <a:rPr lang="en-US" altLang="en-US" sz="825" dirty="0">
                <a:solidFill>
                  <a:srgbClr val="000000"/>
                </a:solidFill>
                <a:latin typeface="+mj-lt"/>
                <a:ea typeface="Calibri" panose="020F0502020204030204" pitchFamily="34" charset="0"/>
                <a:cs typeface="Times New Roman" panose="02020603050405020304" pitchFamily="18" charset="0"/>
              </a:rPr>
              <a:t>Systematic evaluation of nutritional status and energy intake</a:t>
            </a:r>
            <a:endParaRPr lang="en-US" altLang="en-US" sz="825" dirty="0">
              <a:latin typeface="+mj-lt"/>
            </a:endParaRPr>
          </a:p>
          <a:p>
            <a:pPr marL="67866" indent="-67866" defTabSz="685800" eaLnBrk="0" fontAlgn="base" hangingPunct="0">
              <a:lnSpc>
                <a:spcPct val="90000"/>
              </a:lnSpc>
              <a:buFont typeface="Arial" panose="020B0604020202020204" pitchFamily="34" charset="0"/>
              <a:buChar char="•"/>
            </a:pPr>
            <a:r>
              <a:rPr lang="en-US" altLang="en-US" sz="825" dirty="0">
                <a:solidFill>
                  <a:srgbClr val="000000"/>
                </a:solidFill>
                <a:latin typeface="+mj-lt"/>
                <a:ea typeface="Calibri" panose="020F0502020204030204" pitchFamily="34" charset="0"/>
                <a:cs typeface="Times New Roman" panose="02020603050405020304" pitchFamily="18" charset="0"/>
              </a:rPr>
              <a:t>Daily target 35–40 kcal/kg BW</a:t>
            </a:r>
            <a:endParaRPr lang="en-US" altLang="en-US" sz="825" dirty="0">
              <a:latin typeface="+mj-lt"/>
            </a:endParaRPr>
          </a:p>
          <a:p>
            <a:pPr marL="67866" indent="-67866" defTabSz="685800" eaLnBrk="0" fontAlgn="base" hangingPunct="0">
              <a:lnSpc>
                <a:spcPct val="90000"/>
              </a:lnSpc>
              <a:buFont typeface="Arial" panose="020B0604020202020204" pitchFamily="34" charset="0"/>
              <a:buChar char="•"/>
            </a:pPr>
            <a:r>
              <a:rPr lang="en-US" altLang="en-US" sz="825" dirty="0">
                <a:solidFill>
                  <a:srgbClr val="000000"/>
                </a:solidFill>
                <a:latin typeface="+mj-lt"/>
                <a:ea typeface="Calibri" panose="020F0502020204030204" pitchFamily="34" charset="0"/>
                <a:cs typeface="Times New Roman" panose="02020603050405020304" pitchFamily="18" charset="0"/>
              </a:rPr>
              <a:t>Prefer oral route as first-line intervention</a:t>
            </a:r>
            <a:endParaRPr lang="en-US" altLang="en-US" sz="825" dirty="0">
              <a:latin typeface="+mj-lt"/>
            </a:endParaRPr>
          </a:p>
          <a:p>
            <a:pPr defTabSz="685800" eaLnBrk="0" fontAlgn="base" hangingPunct="0">
              <a:lnSpc>
                <a:spcPct val="90000"/>
              </a:lnSpc>
            </a:pPr>
            <a:endParaRPr lang="en-US" altLang="en-US" sz="825" dirty="0">
              <a:latin typeface="+mj-lt"/>
            </a:endParaRPr>
          </a:p>
        </p:txBody>
      </p:sp>
      <p:sp>
        <p:nvSpPr>
          <p:cNvPr id="22" name="Rectangle 41">
            <a:extLst>
              <a:ext uri="{FF2B5EF4-FFF2-40B4-BE49-F238E27FC236}">
                <a16:creationId xmlns:a16="http://schemas.microsoft.com/office/drawing/2014/main" id="{F3BBED81-D884-4BF2-A118-45C8F3645E86}"/>
              </a:ext>
            </a:extLst>
          </p:cNvPr>
          <p:cNvSpPr>
            <a:spLocks/>
          </p:cNvSpPr>
          <p:nvPr/>
        </p:nvSpPr>
        <p:spPr bwMode="auto">
          <a:xfrm>
            <a:off x="1943100" y="1171159"/>
            <a:ext cx="1198517" cy="414002"/>
          </a:xfrm>
          <a:prstGeom prst="rect">
            <a:avLst/>
          </a:prstGeom>
          <a:no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lvl="0" algn="ctr" eaLnBrk="0" fontAlgn="base" hangingPunct="0">
              <a:lnSpc>
                <a:spcPct val="90000"/>
              </a:lnSpc>
            </a:pPr>
            <a:r>
              <a:rPr lang="en-US" altLang="en-US" sz="900" dirty="0">
                <a:solidFill>
                  <a:srgbClr val="000000"/>
                </a:solidFill>
                <a:ea typeface="Calibri" panose="020F0502020204030204" pitchFamily="34" charset="0"/>
                <a:cs typeface="Times New Roman" panose="02020603050405020304" pitchFamily="18" charset="0"/>
              </a:rPr>
              <a:t>Consider </a:t>
            </a:r>
            <a:r>
              <a:rPr lang="en-US" altLang="en-US" sz="900" b="1" dirty="0">
                <a:solidFill>
                  <a:srgbClr val="000000"/>
                </a:solidFill>
                <a:ea typeface="Calibri" panose="020F0502020204030204" pitchFamily="34" charset="0"/>
                <a:cs typeface="Times New Roman" panose="02020603050405020304" pitchFamily="18" charset="0"/>
              </a:rPr>
              <a:t>liver biopsy </a:t>
            </a:r>
            <a:r>
              <a:rPr lang="en-US" altLang="en-US" sz="900" dirty="0">
                <a:solidFill>
                  <a:srgbClr val="000000"/>
                </a:solidFill>
                <a:ea typeface="Calibri" panose="020F0502020204030204" pitchFamily="34" charset="0"/>
                <a:cs typeface="Times New Roman" panose="02020603050405020304" pitchFamily="18" charset="0"/>
              </a:rPr>
              <a:t>if diagnosis is uncertain</a:t>
            </a:r>
            <a:endParaRPr lang="en-US" altLang="en-US" sz="900" dirty="0"/>
          </a:p>
        </p:txBody>
      </p:sp>
      <p:sp>
        <p:nvSpPr>
          <p:cNvPr id="23" name="Rectangle 39">
            <a:extLst>
              <a:ext uri="{FF2B5EF4-FFF2-40B4-BE49-F238E27FC236}">
                <a16:creationId xmlns:a16="http://schemas.microsoft.com/office/drawing/2014/main" id="{9BD87B03-1D9B-466B-929B-AC9C6ADC2A31}"/>
              </a:ext>
            </a:extLst>
          </p:cNvPr>
          <p:cNvSpPr>
            <a:spLocks/>
          </p:cNvSpPr>
          <p:nvPr/>
        </p:nvSpPr>
        <p:spPr bwMode="auto">
          <a:xfrm>
            <a:off x="1924707" y="1691236"/>
            <a:ext cx="1216910" cy="389501"/>
          </a:xfrm>
          <a:prstGeom prst="rect">
            <a:avLst/>
          </a:prstGeom>
          <a:no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lvl="0" algn="ctr" eaLnBrk="0" fontAlgn="base" hangingPunct="0">
              <a:lnSpc>
                <a:spcPct val="90000"/>
              </a:lnSpc>
            </a:pPr>
            <a:r>
              <a:rPr lang="en-US" altLang="en-US" sz="900" dirty="0">
                <a:solidFill>
                  <a:srgbClr val="000000"/>
                </a:solidFill>
                <a:ea typeface="Calibri" panose="020F0502020204030204" pitchFamily="34" charset="0"/>
                <a:cs typeface="Times New Roman" panose="02020603050405020304" pitchFamily="18" charset="0"/>
              </a:rPr>
              <a:t>Perform systematic </a:t>
            </a:r>
            <a:r>
              <a:rPr lang="en-US" altLang="en-US" sz="900" b="1" dirty="0" smtClean="0">
                <a:solidFill>
                  <a:srgbClr val="000000"/>
                </a:solidFill>
                <a:ea typeface="Calibri" panose="020F0502020204030204" pitchFamily="34" charset="0"/>
                <a:cs typeface="Times New Roman" panose="02020603050405020304" pitchFamily="18" charset="0"/>
              </a:rPr>
              <a:t>screening </a:t>
            </a:r>
            <a:r>
              <a:rPr lang="en-US" altLang="en-US" sz="900" b="1" dirty="0">
                <a:solidFill>
                  <a:srgbClr val="000000"/>
                </a:solidFill>
                <a:ea typeface="Calibri" panose="020F0502020204030204" pitchFamily="34" charset="0"/>
                <a:cs typeface="Times New Roman" panose="02020603050405020304" pitchFamily="18" charset="0"/>
              </a:rPr>
              <a:t>for infection</a:t>
            </a:r>
            <a:endParaRPr lang="en-US" altLang="en-US" sz="900" dirty="0"/>
          </a:p>
        </p:txBody>
      </p:sp>
      <p:sp>
        <p:nvSpPr>
          <p:cNvPr id="25" name="Rectangle 36">
            <a:extLst>
              <a:ext uri="{FF2B5EF4-FFF2-40B4-BE49-F238E27FC236}">
                <a16:creationId xmlns:a16="http://schemas.microsoft.com/office/drawing/2014/main" id="{A4EB01C8-33C7-4A76-92AA-96BE4510AA89}"/>
              </a:ext>
            </a:extLst>
          </p:cNvPr>
          <p:cNvSpPr>
            <a:spLocks/>
          </p:cNvSpPr>
          <p:nvPr/>
        </p:nvSpPr>
        <p:spPr bwMode="auto">
          <a:xfrm>
            <a:off x="5860404" y="917252"/>
            <a:ext cx="1273421" cy="399611"/>
          </a:xfrm>
          <a:prstGeom prst="rect">
            <a:avLst/>
          </a:prstGeom>
          <a:solidFill>
            <a:srgbClr val="BEE5F5"/>
          </a:solidFill>
          <a:ln w="19050">
            <a:solidFill>
              <a:schemeClr val="tx2"/>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lnSpc>
                <a:spcPct val="90000"/>
              </a:lnSpc>
            </a:pPr>
            <a:r>
              <a:rPr lang="en-US" altLang="en-US" sz="900" b="1" dirty="0">
                <a:solidFill>
                  <a:srgbClr val="000000"/>
                </a:solidFill>
                <a:latin typeface="+mj-lt"/>
                <a:ea typeface="Calibri" panose="020F0502020204030204" pitchFamily="34" charset="0"/>
                <a:cs typeface="Times New Roman" panose="02020603050405020304" pitchFamily="18" charset="0"/>
              </a:rPr>
              <a:t>Treatment of alcohol dependence</a:t>
            </a:r>
            <a:endParaRPr lang="en-US" altLang="en-US" sz="900" dirty="0">
              <a:latin typeface="+mj-lt"/>
            </a:endParaRPr>
          </a:p>
        </p:txBody>
      </p:sp>
      <p:sp>
        <p:nvSpPr>
          <p:cNvPr id="70" name="Rectangle 69">
            <a:extLst>
              <a:ext uri="{FF2B5EF4-FFF2-40B4-BE49-F238E27FC236}">
                <a16:creationId xmlns:a16="http://schemas.microsoft.com/office/drawing/2014/main" id="{A2887515-625A-4598-8377-F92BAD00C2D9}"/>
              </a:ext>
            </a:extLst>
          </p:cNvPr>
          <p:cNvSpPr>
            <a:spLocks/>
          </p:cNvSpPr>
          <p:nvPr/>
        </p:nvSpPr>
        <p:spPr>
          <a:xfrm>
            <a:off x="3284088" y="990133"/>
            <a:ext cx="2254767" cy="252840"/>
          </a:xfrm>
          <a:prstGeom prst="rect">
            <a:avLst/>
          </a:prstGeom>
          <a:noFill/>
          <a:ln>
            <a:solidFill>
              <a:schemeClr val="tx2"/>
            </a:solidFill>
          </a:ln>
        </p:spPr>
        <p:style>
          <a:lnRef idx="2">
            <a:schemeClr val="dk1"/>
          </a:lnRef>
          <a:fillRef idx="1">
            <a:schemeClr val="lt1"/>
          </a:fillRef>
          <a:effectRef idx="0">
            <a:schemeClr val="dk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90000"/>
              </a:lnSpc>
            </a:pPr>
            <a:r>
              <a:rPr lang="en-US" sz="1050" b="1" dirty="0">
                <a:solidFill>
                  <a:schemeClr val="tx1"/>
                </a:solidFill>
                <a:ea typeface="Calibri" panose="020F0502020204030204" pitchFamily="34" charset="0"/>
                <a:cs typeface="Times New Roman" panose="02020603050405020304" pitchFamily="18" charset="0"/>
              </a:rPr>
              <a:t>Clinical diagnosis of AH</a:t>
            </a:r>
            <a:endParaRPr lang="en-GB" sz="1050" dirty="0">
              <a:solidFill>
                <a:schemeClr val="tx1"/>
              </a:solidFill>
              <a:ea typeface="Calibri" panose="020F0502020204030204" pitchFamily="34"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74108B7D-01D8-4BC8-87ED-1791DD830376}"/>
              </a:ext>
            </a:extLst>
          </p:cNvPr>
          <p:cNvCxnSpPr>
            <a:cxnSpLocks/>
            <a:stCxn id="70" idx="2"/>
            <a:endCxn id="20" idx="0"/>
          </p:cNvCxnSpPr>
          <p:nvPr/>
        </p:nvCxnSpPr>
        <p:spPr>
          <a:xfrm>
            <a:off x="4411472" y="1242973"/>
            <a:ext cx="0" cy="79563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F61BC4-8008-479A-B8E8-6BBB982A5D1F}"/>
              </a:ext>
            </a:extLst>
          </p:cNvPr>
          <p:cNvCxnSpPr>
            <a:stCxn id="70" idx="3"/>
            <a:endCxn id="25" idx="1"/>
          </p:cNvCxnSpPr>
          <p:nvPr/>
        </p:nvCxnSpPr>
        <p:spPr>
          <a:xfrm>
            <a:off x="5538856" y="1116553"/>
            <a:ext cx="321548" cy="50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DFAFD51B-7F86-4AFE-9EFA-82F319981955}"/>
              </a:ext>
            </a:extLst>
          </p:cNvPr>
          <p:cNvCxnSpPr>
            <a:cxnSpLocks/>
            <a:stCxn id="70" idx="2"/>
            <a:endCxn id="21" idx="1"/>
          </p:cNvCxnSpPr>
          <p:nvPr/>
        </p:nvCxnSpPr>
        <p:spPr>
          <a:xfrm rot="16200000" flipH="1">
            <a:off x="4924350" y="730094"/>
            <a:ext cx="423175" cy="1448931"/>
          </a:xfrm>
          <a:prstGeom prst="bent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A436A94E-ABB0-45B5-B81A-84D257D27213}"/>
              </a:ext>
            </a:extLst>
          </p:cNvPr>
          <p:cNvCxnSpPr>
            <a:cxnSpLocks/>
            <a:stCxn id="70" idx="2"/>
            <a:endCxn id="22" idx="3"/>
          </p:cNvCxnSpPr>
          <p:nvPr/>
        </p:nvCxnSpPr>
        <p:spPr>
          <a:xfrm rot="5400000">
            <a:off x="3708951" y="675638"/>
            <a:ext cx="135187" cy="1269855"/>
          </a:xfrm>
          <a:prstGeom prst="bent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19286569-D037-4306-84D1-22D366CF6EFB}"/>
              </a:ext>
            </a:extLst>
          </p:cNvPr>
          <p:cNvCxnSpPr>
            <a:cxnSpLocks/>
            <a:stCxn id="70" idx="2"/>
            <a:endCxn id="23" idx="3"/>
          </p:cNvCxnSpPr>
          <p:nvPr/>
        </p:nvCxnSpPr>
        <p:spPr>
          <a:xfrm rot="5400000">
            <a:off x="3455038" y="929552"/>
            <a:ext cx="643013" cy="1269855"/>
          </a:xfrm>
          <a:prstGeom prst="bent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5CDCDD1E-A8AE-4F68-845E-313D25C58F5A}"/>
              </a:ext>
            </a:extLst>
          </p:cNvPr>
          <p:cNvCxnSpPr>
            <a:stCxn id="20" idx="2"/>
            <a:endCxn id="19" idx="0"/>
          </p:cNvCxnSpPr>
          <p:nvPr/>
        </p:nvCxnSpPr>
        <p:spPr>
          <a:xfrm rot="5400000">
            <a:off x="3817787" y="1969854"/>
            <a:ext cx="211705" cy="975667"/>
          </a:xfrm>
          <a:prstGeom prst="bentConnector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811209E7-67CC-47B3-9E9A-7776BA3677CD}"/>
              </a:ext>
            </a:extLst>
          </p:cNvPr>
          <p:cNvCxnSpPr>
            <a:stCxn id="20" idx="2"/>
            <a:endCxn id="10" idx="0"/>
          </p:cNvCxnSpPr>
          <p:nvPr/>
        </p:nvCxnSpPr>
        <p:spPr>
          <a:xfrm rot="16200000" flipH="1">
            <a:off x="4804372" y="1958935"/>
            <a:ext cx="211705" cy="997505"/>
          </a:xfrm>
          <a:prstGeom prst="bentConnector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14DA464-CB25-412F-A37E-1A0C3C25ECB7}"/>
              </a:ext>
            </a:extLst>
          </p:cNvPr>
          <p:cNvCxnSpPr>
            <a:stCxn id="19" idx="2"/>
            <a:endCxn id="14" idx="0"/>
          </p:cNvCxnSpPr>
          <p:nvPr/>
        </p:nvCxnSpPr>
        <p:spPr>
          <a:xfrm>
            <a:off x="3435805" y="2766800"/>
            <a:ext cx="0" cy="15253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B66459B-CB06-4506-BB54-0FC0A874C15D}"/>
              </a:ext>
            </a:extLst>
          </p:cNvPr>
          <p:cNvCxnSpPr>
            <a:stCxn id="14" idx="2"/>
            <a:endCxn id="11" idx="0"/>
          </p:cNvCxnSpPr>
          <p:nvPr/>
        </p:nvCxnSpPr>
        <p:spPr>
          <a:xfrm>
            <a:off x="3435805" y="3122593"/>
            <a:ext cx="1" cy="14465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CF2A81A4-74D2-43C3-A9CC-BB2788ED2A71}"/>
              </a:ext>
            </a:extLst>
          </p:cNvPr>
          <p:cNvCxnSpPr>
            <a:stCxn id="11" idx="2"/>
            <a:endCxn id="9" idx="0"/>
          </p:cNvCxnSpPr>
          <p:nvPr/>
        </p:nvCxnSpPr>
        <p:spPr>
          <a:xfrm rot="5400000">
            <a:off x="2837597" y="3196268"/>
            <a:ext cx="213520" cy="982900"/>
          </a:xfrm>
          <a:prstGeom prst="bentConnector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E255F82E-23F8-4B3F-9EAB-4FB8FF76A92C}"/>
              </a:ext>
            </a:extLst>
          </p:cNvPr>
          <p:cNvCxnSpPr>
            <a:stCxn id="11" idx="2"/>
            <a:endCxn id="8" idx="0"/>
          </p:cNvCxnSpPr>
          <p:nvPr/>
        </p:nvCxnSpPr>
        <p:spPr>
          <a:xfrm rot="16200000" flipH="1">
            <a:off x="3815552" y="3201211"/>
            <a:ext cx="213520" cy="973012"/>
          </a:xfrm>
          <a:prstGeom prst="bentConnector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353335F-21CE-4F3E-AC2D-6AEB37394862}"/>
              </a:ext>
            </a:extLst>
          </p:cNvPr>
          <p:cNvCxnSpPr/>
          <p:nvPr/>
        </p:nvCxnSpPr>
        <p:spPr>
          <a:xfrm flipH="1">
            <a:off x="2454695" y="4007997"/>
            <a:ext cx="24332" cy="17715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0E40897-9C0F-47AD-BBEC-45F7F37036B2}"/>
              </a:ext>
            </a:extLst>
          </p:cNvPr>
          <p:cNvCxnSpPr>
            <a:stCxn id="8" idx="2"/>
            <a:endCxn id="4" idx="0"/>
          </p:cNvCxnSpPr>
          <p:nvPr/>
        </p:nvCxnSpPr>
        <p:spPr>
          <a:xfrm>
            <a:off x="4408817" y="3997737"/>
            <a:ext cx="0" cy="1874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10" idx="3"/>
            <a:endCxn id="25" idx="3"/>
          </p:cNvCxnSpPr>
          <p:nvPr/>
        </p:nvCxnSpPr>
        <p:spPr>
          <a:xfrm flipV="1">
            <a:off x="6167422" y="1117058"/>
            <a:ext cx="966403" cy="1548112"/>
          </a:xfrm>
          <a:prstGeom prst="curvedConnector3">
            <a:avLst>
              <a:gd name="adj1" fmla="val 23734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507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03CC-FB65-415F-984A-420858CFC2D3}"/>
              </a:ext>
            </a:extLst>
          </p:cNvPr>
          <p:cNvSpPr>
            <a:spLocks noGrp="1"/>
          </p:cNvSpPr>
          <p:nvPr>
            <p:ph type="title"/>
          </p:nvPr>
        </p:nvSpPr>
        <p:spPr/>
        <p:txBody>
          <a:bodyPr>
            <a:noAutofit/>
          </a:bodyPr>
          <a:lstStyle/>
          <a:p>
            <a:r>
              <a:rPr lang="en-GB" sz="2400" b="1" dirty="0" smtClean="0"/>
              <a:t>Alcohol-Related </a:t>
            </a:r>
            <a:r>
              <a:rPr lang="en-GB" sz="2400" b="1" dirty="0"/>
              <a:t>H</a:t>
            </a:r>
            <a:r>
              <a:rPr lang="en-GB" sz="2400" b="1" dirty="0" smtClean="0"/>
              <a:t>epatitis</a:t>
            </a:r>
            <a:r>
              <a:rPr lang="en-GB" sz="2400" b="1" dirty="0"/>
              <a:t>: E</a:t>
            </a:r>
            <a:r>
              <a:rPr lang="en-GB" sz="2400" b="1" dirty="0" smtClean="0"/>
              <a:t>valuation </a:t>
            </a:r>
            <a:r>
              <a:rPr lang="en-GB" sz="2400" b="1" dirty="0"/>
              <a:t>of </a:t>
            </a:r>
            <a:r>
              <a:rPr lang="en-GB" sz="2400" b="1" dirty="0" smtClean="0"/>
              <a:t>Severity </a:t>
            </a:r>
            <a:endParaRPr lang="en-GB" sz="2400" b="1" dirty="0"/>
          </a:p>
        </p:txBody>
      </p:sp>
      <p:sp>
        <p:nvSpPr>
          <p:cNvPr id="3" name="Text Placeholder 2">
            <a:extLst>
              <a:ext uri="{FF2B5EF4-FFF2-40B4-BE49-F238E27FC236}">
                <a16:creationId xmlns:a16="http://schemas.microsoft.com/office/drawing/2014/main" id="{AE10AD80-385B-4B62-BBAD-8E1E445427C1}"/>
              </a:ext>
            </a:extLst>
          </p:cNvPr>
          <p:cNvSpPr>
            <a:spLocks noGrp="1"/>
          </p:cNvSpPr>
          <p:nvPr>
            <p:ph type="body" sz="quarter" idx="10"/>
          </p:nvPr>
        </p:nvSpPr>
        <p:spPr>
          <a:xfrm>
            <a:off x="5799" y="4771265"/>
            <a:ext cx="5639552" cy="282743"/>
          </a:xfrm>
        </p:spPr>
        <p:txBody>
          <a:bodyPr/>
          <a:lstStyle/>
          <a:p>
            <a:r>
              <a:rPr lang="en-GB" dirty="0" smtClean="0"/>
              <a:t>EASL </a:t>
            </a:r>
            <a:r>
              <a:rPr lang="en-GB" dirty="0"/>
              <a:t>CPG ALD. J Hepatol </a:t>
            </a:r>
            <a:r>
              <a:rPr lang="en-GB" dirty="0" smtClean="0"/>
              <a:t>2018</a:t>
            </a:r>
            <a:endParaRPr lang="en-GB" dirty="0"/>
          </a:p>
        </p:txBody>
      </p:sp>
      <p:graphicFrame>
        <p:nvGraphicFramePr>
          <p:cNvPr id="5" name="Content Placeholder 4">
            <a:extLst>
              <a:ext uri="{FF2B5EF4-FFF2-40B4-BE49-F238E27FC236}">
                <a16:creationId xmlns:a16="http://schemas.microsoft.com/office/drawing/2014/main" id="{EF9143DF-45D3-4D11-9A80-2D0FE23C5F42}"/>
              </a:ext>
            </a:extLst>
          </p:cNvPr>
          <p:cNvGraphicFramePr>
            <a:graphicFrameLocks/>
          </p:cNvGraphicFramePr>
          <p:nvPr>
            <p:extLst/>
          </p:nvPr>
        </p:nvGraphicFramePr>
        <p:xfrm>
          <a:off x="725038" y="1063257"/>
          <a:ext cx="6561809" cy="3161412"/>
        </p:xfrm>
        <a:graphic>
          <a:graphicData uri="http://schemas.openxmlformats.org/drawingml/2006/table">
            <a:tbl>
              <a:tblPr firstRow="1" firstCol="1" bandRow="1">
                <a:tableStyleId>{5C22544A-7EE6-4342-B048-85BDC9FD1C3A}</a:tableStyleId>
              </a:tblPr>
              <a:tblGrid>
                <a:gridCol w="817720">
                  <a:extLst>
                    <a:ext uri="{9D8B030D-6E8A-4147-A177-3AD203B41FA5}">
                      <a16:colId xmlns:a16="http://schemas.microsoft.com/office/drawing/2014/main" val="1634775205"/>
                    </a:ext>
                  </a:extLst>
                </a:gridCol>
                <a:gridCol w="767884">
                  <a:extLst>
                    <a:ext uri="{9D8B030D-6E8A-4147-A177-3AD203B41FA5}">
                      <a16:colId xmlns:a16="http://schemas.microsoft.com/office/drawing/2014/main" val="582729659"/>
                    </a:ext>
                  </a:extLst>
                </a:gridCol>
                <a:gridCol w="767884">
                  <a:extLst>
                    <a:ext uri="{9D8B030D-6E8A-4147-A177-3AD203B41FA5}">
                      <a16:colId xmlns:a16="http://schemas.microsoft.com/office/drawing/2014/main" val="3634365925"/>
                    </a:ext>
                  </a:extLst>
                </a:gridCol>
                <a:gridCol w="846541">
                  <a:extLst>
                    <a:ext uri="{9D8B030D-6E8A-4147-A177-3AD203B41FA5}">
                      <a16:colId xmlns:a16="http://schemas.microsoft.com/office/drawing/2014/main" val="3785819975"/>
                    </a:ext>
                  </a:extLst>
                </a:gridCol>
                <a:gridCol w="889498">
                  <a:extLst>
                    <a:ext uri="{9D8B030D-6E8A-4147-A177-3AD203B41FA5}">
                      <a16:colId xmlns:a16="http://schemas.microsoft.com/office/drawing/2014/main" val="3058862101"/>
                    </a:ext>
                  </a:extLst>
                </a:gridCol>
                <a:gridCol w="627463">
                  <a:extLst>
                    <a:ext uri="{9D8B030D-6E8A-4147-A177-3AD203B41FA5}">
                      <a16:colId xmlns:a16="http://schemas.microsoft.com/office/drawing/2014/main" val="1465627211"/>
                    </a:ext>
                  </a:extLst>
                </a:gridCol>
                <a:gridCol w="767884">
                  <a:extLst>
                    <a:ext uri="{9D8B030D-6E8A-4147-A177-3AD203B41FA5}">
                      <a16:colId xmlns:a16="http://schemas.microsoft.com/office/drawing/2014/main" val="2719262417"/>
                    </a:ext>
                  </a:extLst>
                </a:gridCol>
                <a:gridCol w="1076935">
                  <a:extLst>
                    <a:ext uri="{9D8B030D-6E8A-4147-A177-3AD203B41FA5}">
                      <a16:colId xmlns:a16="http://schemas.microsoft.com/office/drawing/2014/main" val="2253227897"/>
                    </a:ext>
                  </a:extLst>
                </a:gridCol>
              </a:tblGrid>
              <a:tr h="948863">
                <a:tc>
                  <a:txBody>
                    <a:bodyPr/>
                    <a:lstStyle/>
                    <a:p>
                      <a:pPr algn="just">
                        <a:lnSpc>
                          <a:spcPct val="115000"/>
                        </a:lnSpc>
                        <a:spcAft>
                          <a:spcPts val="0"/>
                        </a:spcAft>
                      </a:pPr>
                      <a:r>
                        <a:rPr lang="en-GB" sz="1100" dirty="0">
                          <a:effectLst/>
                        </a:rPr>
                        <a:t>Score</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Bilirubin</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PT/INR</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Creatinine</a:t>
                      </a:r>
                      <a:r>
                        <a:rPr lang="en-GB" sz="1100" dirty="0" smtClean="0">
                          <a:effectLst/>
                        </a:rPr>
                        <a:t>/</a:t>
                      </a:r>
                    </a:p>
                    <a:p>
                      <a:pPr algn="ctr">
                        <a:lnSpc>
                          <a:spcPct val="115000"/>
                        </a:lnSpc>
                        <a:spcAft>
                          <a:spcPts val="0"/>
                        </a:spcAft>
                      </a:pPr>
                      <a:r>
                        <a:rPr lang="en-GB" sz="1100" dirty="0" smtClean="0">
                          <a:effectLst/>
                        </a:rPr>
                        <a:t>urea</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Leucocytes</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Age</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Albumin</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Change in bilirubin</a:t>
                      </a:r>
                    </a:p>
                    <a:p>
                      <a:pPr algn="ctr">
                        <a:lnSpc>
                          <a:spcPct val="115000"/>
                        </a:lnSpc>
                        <a:spcAft>
                          <a:spcPts val="0"/>
                        </a:spcAft>
                      </a:pPr>
                      <a:r>
                        <a:rPr lang="en-GB" sz="1100" dirty="0">
                          <a:effectLst/>
                        </a:rPr>
                        <a:t>(Day 0 to 7)</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875475586"/>
                  </a:ext>
                </a:extLst>
              </a:tr>
              <a:tr h="578557">
                <a:tc>
                  <a:txBody>
                    <a:bodyPr/>
                    <a:lstStyle/>
                    <a:p>
                      <a:pPr algn="just">
                        <a:lnSpc>
                          <a:spcPct val="115000"/>
                        </a:lnSpc>
                        <a:spcAft>
                          <a:spcPts val="0"/>
                        </a:spcAft>
                      </a:pPr>
                      <a:r>
                        <a:rPr lang="en-GB" sz="1100" b="0" dirty="0">
                          <a:solidFill>
                            <a:schemeClr val="tx1"/>
                          </a:solidFill>
                          <a:effectLst/>
                        </a:rPr>
                        <a:t>Maddrey DF* </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solid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512023396"/>
                  </a:ext>
                </a:extLst>
              </a:tr>
              <a:tr h="408498">
                <a:tc>
                  <a:txBody>
                    <a:bodyPr/>
                    <a:lstStyle/>
                    <a:p>
                      <a:pPr algn="just">
                        <a:lnSpc>
                          <a:spcPct val="115000"/>
                        </a:lnSpc>
                        <a:spcAft>
                          <a:spcPts val="0"/>
                        </a:spcAft>
                      </a:pPr>
                      <a:r>
                        <a:rPr lang="en-GB" sz="1100" b="0" dirty="0">
                          <a:solidFill>
                            <a:schemeClr val="tx1"/>
                          </a:solidFill>
                          <a:effectLst/>
                        </a:rPr>
                        <a:t>MELD</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rgbClr val="7DCBEC"/>
                    </a:solid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883116547"/>
                  </a:ext>
                </a:extLst>
              </a:tr>
              <a:tr h="408498">
                <a:tc>
                  <a:txBody>
                    <a:bodyPr/>
                    <a:lstStyle/>
                    <a:p>
                      <a:pPr algn="just">
                        <a:lnSpc>
                          <a:spcPct val="115000"/>
                        </a:lnSpc>
                        <a:spcAft>
                          <a:spcPts val="0"/>
                        </a:spcAft>
                      </a:pPr>
                      <a:r>
                        <a:rPr lang="en-GB" sz="1100" b="0" dirty="0">
                          <a:solidFill>
                            <a:schemeClr val="tx1"/>
                          </a:solidFill>
                          <a:effectLst/>
                        </a:rPr>
                        <a:t>GAHS</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rgbClr val="7DCBEC"/>
                    </a:solid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607194075"/>
                  </a:ext>
                </a:extLst>
              </a:tr>
              <a:tr h="408498">
                <a:tc>
                  <a:txBody>
                    <a:bodyPr/>
                    <a:lstStyle/>
                    <a:p>
                      <a:pPr algn="just">
                        <a:lnSpc>
                          <a:spcPct val="115000"/>
                        </a:lnSpc>
                        <a:spcAft>
                          <a:spcPts val="0"/>
                        </a:spcAft>
                      </a:pPr>
                      <a:r>
                        <a:rPr lang="en-GB" sz="1100" b="0" dirty="0">
                          <a:solidFill>
                            <a:schemeClr val="tx1"/>
                          </a:solidFill>
                          <a:effectLst/>
                        </a:rPr>
                        <a:t>ABIC</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rgbClr val="7DCBEC"/>
                    </a:solid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956889107"/>
                  </a:ext>
                </a:extLst>
              </a:tr>
              <a:tr h="408498">
                <a:tc>
                  <a:txBody>
                    <a:bodyPr/>
                    <a:lstStyle/>
                    <a:p>
                      <a:pPr algn="just">
                        <a:lnSpc>
                          <a:spcPct val="115000"/>
                        </a:lnSpc>
                        <a:spcAft>
                          <a:spcPts val="0"/>
                        </a:spcAft>
                      </a:pPr>
                      <a:r>
                        <a:rPr lang="en-GB" sz="1100" b="0" dirty="0">
                          <a:solidFill>
                            <a:schemeClr val="tx1"/>
                          </a:solidFill>
                          <a:effectLst/>
                        </a:rPr>
                        <a:t>Lille</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rgbClr val="7DCBEC"/>
                    </a:solid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59839576"/>
                  </a:ext>
                </a:extLst>
              </a:tr>
            </a:tbl>
          </a:graphicData>
        </a:graphic>
      </p:graphicFrame>
      <p:grpSp>
        <p:nvGrpSpPr>
          <p:cNvPr id="6" name="Group 5"/>
          <p:cNvGrpSpPr/>
          <p:nvPr/>
        </p:nvGrpSpPr>
        <p:grpSpPr>
          <a:xfrm>
            <a:off x="1552353" y="2006009"/>
            <a:ext cx="5734494" cy="559981"/>
            <a:chOff x="2799907" y="2707759"/>
            <a:chExt cx="4978813" cy="361506"/>
          </a:xfrm>
        </p:grpSpPr>
        <p:sp>
          <p:nvSpPr>
            <p:cNvPr id="7" name="Rectangle 6">
              <a:extLst>
                <a:ext uri="{FF2B5EF4-FFF2-40B4-BE49-F238E27FC236}">
                  <a16:creationId xmlns:a16="http://schemas.microsoft.com/office/drawing/2014/main" id="{04D648BB-8BC2-4FF0-BFFB-340DD212F756}"/>
                </a:ext>
              </a:extLst>
            </p:cNvPr>
            <p:cNvSpPr/>
            <p:nvPr/>
          </p:nvSpPr>
          <p:spPr>
            <a:xfrm>
              <a:off x="2799907" y="2707759"/>
              <a:ext cx="4978813" cy="361506"/>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326D539-5B07-42E2-A82C-62DF1CBA2463}"/>
                </a:ext>
              </a:extLst>
            </p:cNvPr>
            <p:cNvSpPr txBox="1"/>
            <p:nvPr/>
          </p:nvSpPr>
          <p:spPr>
            <a:xfrm>
              <a:off x="3494567" y="2707759"/>
              <a:ext cx="3487480" cy="338554"/>
            </a:xfrm>
            <a:prstGeom prst="rect">
              <a:avLst/>
            </a:prstGeom>
            <a:solidFill>
              <a:srgbClr val="BEE5F5"/>
            </a:solidFill>
            <a:ln>
              <a:solidFill>
                <a:schemeClr val="tx2"/>
              </a:solidFill>
            </a:ln>
          </p:spPr>
          <p:txBody>
            <a:bodyPr wrap="square" rtlCol="0">
              <a:spAutoFit/>
            </a:bodyPr>
            <a:lstStyle/>
            <a:p>
              <a:pPr algn="ctr"/>
              <a:r>
                <a:rPr lang="en-GB" sz="1600" dirty="0"/>
                <a:t>First score and still most widely used</a:t>
              </a:r>
            </a:p>
          </p:txBody>
        </p:sp>
      </p:grpSp>
    </p:spTree>
    <p:extLst>
      <p:ext uri="{BB962C8B-B14F-4D97-AF65-F5344CB8AC3E}">
        <p14:creationId xmlns:p14="http://schemas.microsoft.com/office/powerpoint/2010/main" val="111208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03CC-FB65-415F-984A-420858CFC2D3}"/>
              </a:ext>
            </a:extLst>
          </p:cNvPr>
          <p:cNvSpPr>
            <a:spLocks noGrp="1"/>
          </p:cNvSpPr>
          <p:nvPr>
            <p:ph type="title"/>
          </p:nvPr>
        </p:nvSpPr>
        <p:spPr/>
        <p:txBody>
          <a:bodyPr>
            <a:noAutofit/>
          </a:bodyPr>
          <a:lstStyle/>
          <a:p>
            <a:r>
              <a:rPr lang="en-GB" sz="2400" b="1" dirty="0" smtClean="0"/>
              <a:t>Alcohol-</a:t>
            </a:r>
            <a:r>
              <a:rPr lang="en-GB" sz="2400" b="1" dirty="0"/>
              <a:t>R</a:t>
            </a:r>
            <a:r>
              <a:rPr lang="en-GB" sz="2400" b="1" dirty="0" smtClean="0"/>
              <a:t>elated </a:t>
            </a:r>
            <a:r>
              <a:rPr lang="en-GB" sz="2400" b="1" dirty="0"/>
              <a:t>H</a:t>
            </a:r>
            <a:r>
              <a:rPr lang="en-GB" sz="2400" b="1" dirty="0" smtClean="0"/>
              <a:t>epatitis</a:t>
            </a:r>
            <a:r>
              <a:rPr lang="en-GB" sz="2400" b="1" dirty="0"/>
              <a:t>: E</a:t>
            </a:r>
            <a:r>
              <a:rPr lang="en-GB" sz="2400" b="1" dirty="0" smtClean="0"/>
              <a:t>valuation </a:t>
            </a:r>
            <a:r>
              <a:rPr lang="en-GB" sz="2400" b="1" dirty="0"/>
              <a:t>of </a:t>
            </a:r>
            <a:r>
              <a:rPr lang="en-GB" sz="2400" b="1" dirty="0" smtClean="0"/>
              <a:t>Severity </a:t>
            </a:r>
            <a:endParaRPr lang="en-GB" sz="2400" b="1" dirty="0"/>
          </a:p>
        </p:txBody>
      </p:sp>
      <p:sp>
        <p:nvSpPr>
          <p:cNvPr id="3" name="Text Placeholder 2">
            <a:extLst>
              <a:ext uri="{FF2B5EF4-FFF2-40B4-BE49-F238E27FC236}">
                <a16:creationId xmlns:a16="http://schemas.microsoft.com/office/drawing/2014/main" id="{AE10AD80-385B-4B62-BBAD-8E1E445427C1}"/>
              </a:ext>
            </a:extLst>
          </p:cNvPr>
          <p:cNvSpPr>
            <a:spLocks noGrp="1"/>
          </p:cNvSpPr>
          <p:nvPr>
            <p:ph type="body" sz="quarter" idx="10"/>
          </p:nvPr>
        </p:nvSpPr>
        <p:spPr>
          <a:xfrm>
            <a:off x="-9110" y="4823317"/>
            <a:ext cx="5639552" cy="282743"/>
          </a:xfrm>
        </p:spPr>
        <p:txBody>
          <a:bodyPr/>
          <a:lstStyle/>
          <a:p>
            <a:r>
              <a:rPr lang="en-GB" dirty="0" smtClean="0"/>
              <a:t>EASL </a:t>
            </a:r>
            <a:r>
              <a:rPr lang="en-GB" dirty="0"/>
              <a:t>CPG ALD. J Hepatol </a:t>
            </a:r>
            <a:r>
              <a:rPr lang="en-GB" dirty="0" smtClean="0"/>
              <a:t>2018</a:t>
            </a:r>
            <a:endParaRPr lang="en-GB" dirty="0"/>
          </a:p>
        </p:txBody>
      </p:sp>
      <p:graphicFrame>
        <p:nvGraphicFramePr>
          <p:cNvPr id="5" name="Content Placeholder 4">
            <a:extLst>
              <a:ext uri="{FF2B5EF4-FFF2-40B4-BE49-F238E27FC236}">
                <a16:creationId xmlns:a16="http://schemas.microsoft.com/office/drawing/2014/main" id="{EF9143DF-45D3-4D11-9A80-2D0FE23C5F42}"/>
              </a:ext>
            </a:extLst>
          </p:cNvPr>
          <p:cNvGraphicFramePr>
            <a:graphicFrameLocks/>
          </p:cNvGraphicFramePr>
          <p:nvPr>
            <p:extLst/>
          </p:nvPr>
        </p:nvGraphicFramePr>
        <p:xfrm>
          <a:off x="519421" y="1350907"/>
          <a:ext cx="7790689" cy="2682556"/>
        </p:xfrm>
        <a:graphic>
          <a:graphicData uri="http://schemas.openxmlformats.org/drawingml/2006/table">
            <a:tbl>
              <a:tblPr firstRow="1" firstCol="1" bandRow="1">
                <a:tableStyleId>{5C22544A-7EE6-4342-B048-85BDC9FD1C3A}</a:tableStyleId>
              </a:tblPr>
              <a:tblGrid>
                <a:gridCol w="970861">
                  <a:extLst>
                    <a:ext uri="{9D8B030D-6E8A-4147-A177-3AD203B41FA5}">
                      <a16:colId xmlns:a16="http://schemas.microsoft.com/office/drawing/2014/main" val="1634775205"/>
                    </a:ext>
                  </a:extLst>
                </a:gridCol>
                <a:gridCol w="911692">
                  <a:extLst>
                    <a:ext uri="{9D8B030D-6E8A-4147-A177-3AD203B41FA5}">
                      <a16:colId xmlns:a16="http://schemas.microsoft.com/office/drawing/2014/main" val="582729659"/>
                    </a:ext>
                  </a:extLst>
                </a:gridCol>
                <a:gridCol w="911692">
                  <a:extLst>
                    <a:ext uri="{9D8B030D-6E8A-4147-A177-3AD203B41FA5}">
                      <a16:colId xmlns:a16="http://schemas.microsoft.com/office/drawing/2014/main" val="3634365925"/>
                    </a:ext>
                  </a:extLst>
                </a:gridCol>
                <a:gridCol w="1005079">
                  <a:extLst>
                    <a:ext uri="{9D8B030D-6E8A-4147-A177-3AD203B41FA5}">
                      <a16:colId xmlns:a16="http://schemas.microsoft.com/office/drawing/2014/main" val="3785819975"/>
                    </a:ext>
                  </a:extLst>
                </a:gridCol>
                <a:gridCol w="1056081">
                  <a:extLst>
                    <a:ext uri="{9D8B030D-6E8A-4147-A177-3AD203B41FA5}">
                      <a16:colId xmlns:a16="http://schemas.microsoft.com/office/drawing/2014/main" val="3058862101"/>
                    </a:ext>
                  </a:extLst>
                </a:gridCol>
                <a:gridCol w="744972">
                  <a:extLst>
                    <a:ext uri="{9D8B030D-6E8A-4147-A177-3AD203B41FA5}">
                      <a16:colId xmlns:a16="http://schemas.microsoft.com/office/drawing/2014/main" val="1465627211"/>
                    </a:ext>
                  </a:extLst>
                </a:gridCol>
                <a:gridCol w="911692">
                  <a:extLst>
                    <a:ext uri="{9D8B030D-6E8A-4147-A177-3AD203B41FA5}">
                      <a16:colId xmlns:a16="http://schemas.microsoft.com/office/drawing/2014/main" val="2719262417"/>
                    </a:ext>
                  </a:extLst>
                </a:gridCol>
                <a:gridCol w="1278620">
                  <a:extLst>
                    <a:ext uri="{9D8B030D-6E8A-4147-A177-3AD203B41FA5}">
                      <a16:colId xmlns:a16="http://schemas.microsoft.com/office/drawing/2014/main" val="2253227897"/>
                    </a:ext>
                  </a:extLst>
                </a:gridCol>
              </a:tblGrid>
              <a:tr h="758080">
                <a:tc>
                  <a:txBody>
                    <a:bodyPr/>
                    <a:lstStyle/>
                    <a:p>
                      <a:pPr algn="just">
                        <a:lnSpc>
                          <a:spcPct val="115000"/>
                        </a:lnSpc>
                        <a:spcAft>
                          <a:spcPts val="0"/>
                        </a:spcAft>
                      </a:pPr>
                      <a:r>
                        <a:rPr lang="en-GB" sz="1400" dirty="0">
                          <a:effectLst/>
                        </a:rPr>
                        <a:t>Score</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72000" anchor="b">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400" dirty="0">
                          <a:effectLst/>
                        </a:rPr>
                        <a:t>Bilirubin</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72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400" dirty="0">
                          <a:effectLst/>
                        </a:rPr>
                        <a:t>PT/INR</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72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400" dirty="0">
                          <a:effectLst/>
                        </a:rPr>
                        <a:t>Creatinine/urea</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72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400" dirty="0">
                          <a:effectLst/>
                        </a:rPr>
                        <a:t>Leucocytes</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72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400" dirty="0">
                          <a:effectLst/>
                        </a:rPr>
                        <a:t>Age</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72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400" dirty="0">
                          <a:effectLst/>
                        </a:rPr>
                        <a:t>Albumin</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72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400" dirty="0">
                          <a:effectLst/>
                        </a:rPr>
                        <a:t>Change in bilirubin</a:t>
                      </a:r>
                    </a:p>
                    <a:p>
                      <a:pPr algn="ctr">
                        <a:lnSpc>
                          <a:spcPct val="115000"/>
                        </a:lnSpc>
                        <a:spcAft>
                          <a:spcPts val="0"/>
                        </a:spcAft>
                      </a:pPr>
                      <a:r>
                        <a:rPr lang="en-GB" sz="1400" dirty="0">
                          <a:effectLst/>
                        </a:rPr>
                        <a:t>(Day 0 to 7)</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72000" anchor="b">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875475586"/>
                  </a:ext>
                </a:extLst>
              </a:tr>
              <a:tr h="345934">
                <a:tc>
                  <a:txBody>
                    <a:bodyPr/>
                    <a:lstStyle/>
                    <a:p>
                      <a:pPr algn="just">
                        <a:lnSpc>
                          <a:spcPct val="115000"/>
                        </a:lnSpc>
                        <a:spcAft>
                          <a:spcPts val="0"/>
                        </a:spcAft>
                      </a:pPr>
                      <a:r>
                        <a:rPr lang="en-GB" sz="1400" b="0" dirty="0">
                          <a:solidFill>
                            <a:schemeClr val="tx1"/>
                          </a:solidFill>
                          <a:effectLst/>
                        </a:rPr>
                        <a:t>Maddrey DF* </a:t>
                      </a:r>
                      <a:endParaRPr lang="en-GB"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solid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512023396"/>
                  </a:ext>
                </a:extLst>
              </a:tr>
              <a:tr h="345934">
                <a:tc>
                  <a:txBody>
                    <a:bodyPr/>
                    <a:lstStyle/>
                    <a:p>
                      <a:pPr algn="just">
                        <a:lnSpc>
                          <a:spcPct val="115000"/>
                        </a:lnSpc>
                        <a:spcAft>
                          <a:spcPts val="0"/>
                        </a:spcAft>
                      </a:pPr>
                      <a:r>
                        <a:rPr lang="en-GB" sz="1400" b="0" dirty="0">
                          <a:solidFill>
                            <a:schemeClr val="tx1"/>
                          </a:solidFill>
                          <a:effectLst/>
                        </a:rPr>
                        <a:t>MELD</a:t>
                      </a:r>
                      <a:endParaRPr lang="en-GB"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rgbClr val="7DCBEC"/>
                    </a:solid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883116547"/>
                  </a:ext>
                </a:extLst>
              </a:tr>
              <a:tr h="345934">
                <a:tc>
                  <a:txBody>
                    <a:bodyPr/>
                    <a:lstStyle/>
                    <a:p>
                      <a:pPr algn="just">
                        <a:lnSpc>
                          <a:spcPct val="115000"/>
                        </a:lnSpc>
                        <a:spcAft>
                          <a:spcPts val="0"/>
                        </a:spcAft>
                      </a:pPr>
                      <a:r>
                        <a:rPr lang="en-GB" sz="1400" b="0" dirty="0">
                          <a:solidFill>
                            <a:schemeClr val="tx1"/>
                          </a:solidFill>
                          <a:effectLst/>
                        </a:rPr>
                        <a:t>GAHS</a:t>
                      </a:r>
                      <a:endParaRPr lang="en-GB"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rgbClr val="7DCBEC"/>
                    </a:solidFill>
                  </a:tcPr>
                </a:tc>
                <a:tc>
                  <a:txBody>
                    <a:bodyPr/>
                    <a:lstStyle/>
                    <a:p>
                      <a:pPr algn="ctr">
                        <a:lnSpc>
                          <a:spcPct val="115000"/>
                        </a:lnSpc>
                        <a:spcAft>
                          <a:spcPts val="0"/>
                        </a:spcAft>
                      </a:pPr>
                      <a:r>
                        <a:rPr lang="en-GB" sz="1800" b="1">
                          <a:effectLst/>
                        </a:rPr>
                        <a:t>+</a:t>
                      </a:r>
                      <a:endParaRPr lang="en-GB" sz="1800" b="1">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a:effectLst/>
                        </a:rPr>
                        <a:t>+</a:t>
                      </a:r>
                      <a:endParaRPr lang="en-GB" sz="1800" b="1">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mn-cs"/>
                        </a:rPr>
                        <a:t>–</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mn-cs"/>
                        </a:rPr>
                        <a:t>–</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607194075"/>
                  </a:ext>
                </a:extLst>
              </a:tr>
              <a:tr h="345934">
                <a:tc>
                  <a:txBody>
                    <a:bodyPr/>
                    <a:lstStyle/>
                    <a:p>
                      <a:pPr algn="just">
                        <a:lnSpc>
                          <a:spcPct val="115000"/>
                        </a:lnSpc>
                        <a:spcAft>
                          <a:spcPts val="0"/>
                        </a:spcAft>
                      </a:pPr>
                      <a:r>
                        <a:rPr lang="en-GB" sz="1400" b="0" dirty="0">
                          <a:solidFill>
                            <a:schemeClr val="tx1"/>
                          </a:solidFill>
                          <a:effectLst/>
                        </a:rPr>
                        <a:t>ABIC</a:t>
                      </a:r>
                      <a:endParaRPr lang="en-GB"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rgbClr val="7DCBEC"/>
                    </a:solidFill>
                  </a:tcPr>
                </a:tc>
                <a:tc>
                  <a:txBody>
                    <a:bodyPr/>
                    <a:lstStyle/>
                    <a:p>
                      <a:pPr algn="ctr">
                        <a:lnSpc>
                          <a:spcPct val="115000"/>
                        </a:lnSpc>
                        <a:spcAft>
                          <a:spcPts val="0"/>
                        </a:spcAft>
                      </a:pPr>
                      <a:r>
                        <a:rPr lang="en-GB" sz="1800" b="1">
                          <a:effectLst/>
                        </a:rPr>
                        <a:t>+</a:t>
                      </a:r>
                      <a:endParaRPr lang="en-GB" sz="1800" b="1">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a:effectLst/>
                        </a:rPr>
                        <a:t>+</a:t>
                      </a:r>
                      <a:endParaRPr lang="en-GB" sz="1800" b="1">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a:effectLst/>
                        </a:rPr>
                        <a:t>+</a:t>
                      </a:r>
                      <a:endParaRPr lang="en-GB" sz="1800" b="1">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a:ea typeface="+mn-ea"/>
                          <a:cs typeface="+mn-cs"/>
                        </a:rPr>
                        <a:t>–</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956889107"/>
                  </a:ext>
                </a:extLst>
              </a:tr>
              <a:tr h="345934">
                <a:tc>
                  <a:txBody>
                    <a:bodyPr/>
                    <a:lstStyle/>
                    <a:p>
                      <a:pPr algn="just">
                        <a:lnSpc>
                          <a:spcPct val="115000"/>
                        </a:lnSpc>
                        <a:spcAft>
                          <a:spcPts val="0"/>
                        </a:spcAft>
                      </a:pPr>
                      <a:r>
                        <a:rPr lang="en-GB" sz="1400" b="0" dirty="0">
                          <a:solidFill>
                            <a:schemeClr val="tx1"/>
                          </a:solidFill>
                          <a:effectLst/>
                        </a:rPr>
                        <a:t>Lille</a:t>
                      </a:r>
                      <a:endParaRPr lang="en-GB" sz="1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rgbClr val="7DCBEC"/>
                    </a:solid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mn-cs"/>
                        </a:rPr>
                        <a:t>–</a:t>
                      </a: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800" b="1" dirty="0">
                          <a:effectLst/>
                        </a:rPr>
                        <a:t>+</a:t>
                      </a: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txBody>
                  <a:tcPr marL="37940" marR="37940"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59839576"/>
                  </a:ext>
                </a:extLst>
              </a:tr>
            </a:tbl>
          </a:graphicData>
        </a:graphic>
      </p:graphicFrame>
      <p:grpSp>
        <p:nvGrpSpPr>
          <p:cNvPr id="7" name="Group 6"/>
          <p:cNvGrpSpPr/>
          <p:nvPr/>
        </p:nvGrpSpPr>
        <p:grpSpPr>
          <a:xfrm>
            <a:off x="1545265" y="2626004"/>
            <a:ext cx="6764845" cy="345459"/>
            <a:chOff x="1638647" y="2626004"/>
            <a:chExt cx="6671463" cy="395760"/>
          </a:xfrm>
        </p:grpSpPr>
        <p:sp>
          <p:nvSpPr>
            <p:cNvPr id="8" name="Rectangle 7">
              <a:extLst>
                <a:ext uri="{FF2B5EF4-FFF2-40B4-BE49-F238E27FC236}">
                  <a16:creationId xmlns:a16="http://schemas.microsoft.com/office/drawing/2014/main" id="{04D648BB-8BC2-4FF0-BFFB-340DD212F756}"/>
                </a:ext>
              </a:extLst>
            </p:cNvPr>
            <p:cNvSpPr/>
            <p:nvPr/>
          </p:nvSpPr>
          <p:spPr>
            <a:xfrm>
              <a:off x="1638647" y="2626004"/>
              <a:ext cx="6671463" cy="394116"/>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Box 8">
              <a:extLst>
                <a:ext uri="{FF2B5EF4-FFF2-40B4-BE49-F238E27FC236}">
                  <a16:creationId xmlns:a16="http://schemas.microsoft.com/office/drawing/2014/main" id="{9326D539-5B07-42E2-A82C-62DF1CBA2463}"/>
                </a:ext>
              </a:extLst>
            </p:cNvPr>
            <p:cNvSpPr txBox="1"/>
            <p:nvPr/>
          </p:nvSpPr>
          <p:spPr>
            <a:xfrm>
              <a:off x="2955027" y="2669173"/>
              <a:ext cx="3387178" cy="352591"/>
            </a:xfrm>
            <a:prstGeom prst="rect">
              <a:avLst/>
            </a:prstGeom>
            <a:solidFill>
              <a:srgbClr val="BEE5F5"/>
            </a:solidFill>
            <a:ln>
              <a:solidFill>
                <a:schemeClr val="tx2"/>
              </a:solidFill>
            </a:ln>
          </p:spPr>
          <p:txBody>
            <a:bodyPr wrap="square" rtlCol="0">
              <a:spAutoFit/>
            </a:bodyPr>
            <a:lstStyle/>
            <a:p>
              <a:pPr algn="ctr"/>
              <a:r>
                <a:rPr lang="en-GB" sz="1400" dirty="0"/>
                <a:t>Score &gt;20: high risk of 90-day mortality</a:t>
              </a:r>
            </a:p>
          </p:txBody>
        </p:sp>
      </p:grpSp>
    </p:spTree>
    <p:extLst>
      <p:ext uri="{BB962C8B-B14F-4D97-AF65-F5344CB8AC3E}">
        <p14:creationId xmlns:p14="http://schemas.microsoft.com/office/powerpoint/2010/main" val="79602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03CC-FB65-415F-984A-420858CFC2D3}"/>
              </a:ext>
            </a:extLst>
          </p:cNvPr>
          <p:cNvSpPr>
            <a:spLocks noGrp="1"/>
          </p:cNvSpPr>
          <p:nvPr>
            <p:ph type="title"/>
          </p:nvPr>
        </p:nvSpPr>
        <p:spPr/>
        <p:txBody>
          <a:bodyPr>
            <a:normAutofit fontScale="90000"/>
          </a:bodyPr>
          <a:lstStyle/>
          <a:p>
            <a:r>
              <a:rPr lang="en-GB" sz="3100" b="1" dirty="0" smtClean="0"/>
              <a:t/>
            </a:r>
            <a:br>
              <a:rPr lang="en-GB" sz="3100" b="1" dirty="0" smtClean="0"/>
            </a:br>
            <a:r>
              <a:rPr lang="en-GB" sz="3100" b="1" dirty="0" smtClean="0"/>
              <a:t>Alcohol-Related </a:t>
            </a:r>
            <a:r>
              <a:rPr lang="en-GB" sz="3100" b="1" dirty="0"/>
              <a:t>H</a:t>
            </a:r>
            <a:r>
              <a:rPr lang="en-GB" sz="3100" b="1" dirty="0" smtClean="0"/>
              <a:t>epatitis</a:t>
            </a:r>
            <a:r>
              <a:rPr lang="en-GB" sz="3100" b="1" dirty="0"/>
              <a:t>: T</a:t>
            </a:r>
            <a:r>
              <a:rPr lang="en-GB" sz="3100" b="1" dirty="0" smtClean="0"/>
              <a:t>reatment </a:t>
            </a:r>
            <a:r>
              <a:rPr lang="en-GB" sz="3100" b="1" dirty="0"/>
              <a:t>R</a:t>
            </a:r>
            <a:r>
              <a:rPr lang="en-GB" sz="3100" b="1" dirty="0" smtClean="0"/>
              <a:t>esponse</a:t>
            </a:r>
            <a:r>
              <a:rPr lang="en-GB" dirty="0"/>
              <a:t/>
            </a:r>
            <a:br>
              <a:rPr lang="en-GB" dirty="0"/>
            </a:br>
            <a:endParaRPr lang="en-GB" dirty="0"/>
          </a:p>
        </p:txBody>
      </p:sp>
      <p:sp>
        <p:nvSpPr>
          <p:cNvPr id="3" name="Text Placeholder 2">
            <a:extLst>
              <a:ext uri="{FF2B5EF4-FFF2-40B4-BE49-F238E27FC236}">
                <a16:creationId xmlns:a16="http://schemas.microsoft.com/office/drawing/2014/main" id="{AE10AD80-385B-4B62-BBAD-8E1E445427C1}"/>
              </a:ext>
            </a:extLst>
          </p:cNvPr>
          <p:cNvSpPr>
            <a:spLocks noGrp="1"/>
          </p:cNvSpPr>
          <p:nvPr>
            <p:ph type="body" sz="quarter" idx="10"/>
          </p:nvPr>
        </p:nvSpPr>
        <p:spPr>
          <a:xfrm>
            <a:off x="-15479" y="4860757"/>
            <a:ext cx="5857504" cy="282743"/>
          </a:xfrm>
        </p:spPr>
        <p:txBody>
          <a:bodyPr/>
          <a:lstStyle/>
          <a:p>
            <a:r>
              <a:rPr lang="en-GB" dirty="0" smtClean="0"/>
              <a:t>EASL </a:t>
            </a:r>
            <a:r>
              <a:rPr lang="en-GB" dirty="0"/>
              <a:t>CPG ALD. J Hepatol </a:t>
            </a:r>
            <a:r>
              <a:rPr lang="en-GB" dirty="0" smtClean="0"/>
              <a:t>2018</a:t>
            </a:r>
            <a:endParaRPr lang="en-GB" dirty="0"/>
          </a:p>
        </p:txBody>
      </p:sp>
      <p:graphicFrame>
        <p:nvGraphicFramePr>
          <p:cNvPr id="5" name="Content Placeholder 4">
            <a:extLst>
              <a:ext uri="{FF2B5EF4-FFF2-40B4-BE49-F238E27FC236}">
                <a16:creationId xmlns:a16="http://schemas.microsoft.com/office/drawing/2014/main" id="{EF9143DF-45D3-4D11-9A80-2D0FE23C5F42}"/>
              </a:ext>
            </a:extLst>
          </p:cNvPr>
          <p:cNvGraphicFramePr>
            <a:graphicFrameLocks/>
          </p:cNvGraphicFramePr>
          <p:nvPr>
            <p:extLst>
              <p:ext uri="{D42A27DB-BD31-4B8C-83A1-F6EECF244321}">
                <p14:modId xmlns:p14="http://schemas.microsoft.com/office/powerpoint/2010/main" val="935354489"/>
              </p:ext>
            </p:extLst>
          </p:nvPr>
        </p:nvGraphicFramePr>
        <p:xfrm>
          <a:off x="395100" y="1194781"/>
          <a:ext cx="7231176" cy="3371180"/>
        </p:xfrm>
        <a:graphic>
          <a:graphicData uri="http://schemas.openxmlformats.org/drawingml/2006/table">
            <a:tbl>
              <a:tblPr firstRow="1" firstCol="1" bandRow="1">
                <a:tableStyleId>{5C22544A-7EE6-4342-B048-85BDC9FD1C3A}</a:tableStyleId>
              </a:tblPr>
              <a:tblGrid>
                <a:gridCol w="901136">
                  <a:extLst>
                    <a:ext uri="{9D8B030D-6E8A-4147-A177-3AD203B41FA5}">
                      <a16:colId xmlns:a16="http://schemas.microsoft.com/office/drawing/2014/main" val="1634775205"/>
                    </a:ext>
                  </a:extLst>
                </a:gridCol>
                <a:gridCol w="846216">
                  <a:extLst>
                    <a:ext uri="{9D8B030D-6E8A-4147-A177-3AD203B41FA5}">
                      <a16:colId xmlns:a16="http://schemas.microsoft.com/office/drawing/2014/main" val="582729659"/>
                    </a:ext>
                  </a:extLst>
                </a:gridCol>
                <a:gridCol w="846216">
                  <a:extLst>
                    <a:ext uri="{9D8B030D-6E8A-4147-A177-3AD203B41FA5}">
                      <a16:colId xmlns:a16="http://schemas.microsoft.com/office/drawing/2014/main" val="3634365925"/>
                    </a:ext>
                  </a:extLst>
                </a:gridCol>
                <a:gridCol w="932896">
                  <a:extLst>
                    <a:ext uri="{9D8B030D-6E8A-4147-A177-3AD203B41FA5}">
                      <a16:colId xmlns:a16="http://schemas.microsoft.com/office/drawing/2014/main" val="3785819975"/>
                    </a:ext>
                  </a:extLst>
                </a:gridCol>
                <a:gridCol w="980234">
                  <a:extLst>
                    <a:ext uri="{9D8B030D-6E8A-4147-A177-3AD203B41FA5}">
                      <a16:colId xmlns:a16="http://schemas.microsoft.com/office/drawing/2014/main" val="3058862101"/>
                    </a:ext>
                  </a:extLst>
                </a:gridCol>
                <a:gridCol w="691469">
                  <a:extLst>
                    <a:ext uri="{9D8B030D-6E8A-4147-A177-3AD203B41FA5}">
                      <a16:colId xmlns:a16="http://schemas.microsoft.com/office/drawing/2014/main" val="1465627211"/>
                    </a:ext>
                  </a:extLst>
                </a:gridCol>
                <a:gridCol w="846216">
                  <a:extLst>
                    <a:ext uri="{9D8B030D-6E8A-4147-A177-3AD203B41FA5}">
                      <a16:colId xmlns:a16="http://schemas.microsoft.com/office/drawing/2014/main" val="2719262417"/>
                    </a:ext>
                  </a:extLst>
                </a:gridCol>
                <a:gridCol w="1186793">
                  <a:extLst>
                    <a:ext uri="{9D8B030D-6E8A-4147-A177-3AD203B41FA5}">
                      <a16:colId xmlns:a16="http://schemas.microsoft.com/office/drawing/2014/main" val="2253227897"/>
                    </a:ext>
                  </a:extLst>
                </a:gridCol>
              </a:tblGrid>
              <a:tr h="1003103">
                <a:tc>
                  <a:txBody>
                    <a:bodyPr/>
                    <a:lstStyle/>
                    <a:p>
                      <a:pPr algn="just">
                        <a:lnSpc>
                          <a:spcPct val="115000"/>
                        </a:lnSpc>
                        <a:spcAft>
                          <a:spcPts val="0"/>
                        </a:spcAft>
                      </a:pPr>
                      <a:r>
                        <a:rPr lang="en-GB" sz="1100" dirty="0">
                          <a:effectLst/>
                        </a:rPr>
                        <a:t>Score</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Bilirubin</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PT/INR</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Creatinine/urea</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Leucocytes</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Age</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Albumin</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100" dirty="0">
                          <a:effectLst/>
                        </a:rPr>
                        <a:t>Change in bilirubin</a:t>
                      </a:r>
                    </a:p>
                    <a:p>
                      <a:pPr algn="ctr">
                        <a:lnSpc>
                          <a:spcPct val="115000"/>
                        </a:lnSpc>
                        <a:spcAft>
                          <a:spcPts val="0"/>
                        </a:spcAft>
                      </a:pPr>
                      <a:r>
                        <a:rPr lang="en-GB" sz="1100" dirty="0">
                          <a:effectLst/>
                        </a:rPr>
                        <a:t>(Day 0 to 7)</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54000" anchor="b">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875475586"/>
                  </a:ext>
                </a:extLst>
              </a:tr>
              <a:tr h="611629">
                <a:tc>
                  <a:txBody>
                    <a:bodyPr/>
                    <a:lstStyle/>
                    <a:p>
                      <a:pPr algn="just">
                        <a:lnSpc>
                          <a:spcPct val="115000"/>
                        </a:lnSpc>
                        <a:spcAft>
                          <a:spcPts val="0"/>
                        </a:spcAft>
                      </a:pPr>
                      <a:r>
                        <a:rPr lang="en-GB" sz="1100" b="0" dirty="0">
                          <a:solidFill>
                            <a:schemeClr val="tx1"/>
                          </a:solidFill>
                          <a:effectLst/>
                        </a:rPr>
                        <a:t>Maddrey DF* </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solid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512023396"/>
                  </a:ext>
                </a:extLst>
              </a:tr>
              <a:tr h="439112">
                <a:tc>
                  <a:txBody>
                    <a:bodyPr/>
                    <a:lstStyle/>
                    <a:p>
                      <a:pPr algn="just">
                        <a:lnSpc>
                          <a:spcPct val="115000"/>
                        </a:lnSpc>
                        <a:spcAft>
                          <a:spcPts val="0"/>
                        </a:spcAft>
                      </a:pPr>
                      <a:r>
                        <a:rPr lang="en-GB" sz="1100" b="0" dirty="0">
                          <a:solidFill>
                            <a:schemeClr val="tx1"/>
                          </a:solidFill>
                          <a:effectLst/>
                        </a:rPr>
                        <a:t>MELD</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rgbClr val="7DCBEC"/>
                    </a:solid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883116547"/>
                  </a:ext>
                </a:extLst>
              </a:tr>
              <a:tr h="439112">
                <a:tc>
                  <a:txBody>
                    <a:bodyPr/>
                    <a:lstStyle/>
                    <a:p>
                      <a:pPr algn="just">
                        <a:lnSpc>
                          <a:spcPct val="115000"/>
                        </a:lnSpc>
                        <a:spcAft>
                          <a:spcPts val="0"/>
                        </a:spcAft>
                      </a:pPr>
                      <a:r>
                        <a:rPr lang="en-GB" sz="1100" b="0" dirty="0">
                          <a:solidFill>
                            <a:schemeClr val="tx1"/>
                          </a:solidFill>
                          <a:effectLst/>
                        </a:rPr>
                        <a:t>GAHS</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rgbClr val="7DCBEC"/>
                    </a:solid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607194075"/>
                  </a:ext>
                </a:extLst>
              </a:tr>
              <a:tr h="439112">
                <a:tc>
                  <a:txBody>
                    <a:bodyPr/>
                    <a:lstStyle/>
                    <a:p>
                      <a:pPr algn="just">
                        <a:lnSpc>
                          <a:spcPct val="115000"/>
                        </a:lnSpc>
                        <a:spcAft>
                          <a:spcPts val="0"/>
                        </a:spcAft>
                      </a:pPr>
                      <a:r>
                        <a:rPr lang="en-GB" sz="1100" b="0" dirty="0">
                          <a:solidFill>
                            <a:schemeClr val="tx1"/>
                          </a:solidFill>
                          <a:effectLst/>
                        </a:rPr>
                        <a:t>ABIC</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rgbClr val="7DCBEC"/>
                    </a:solid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a:effectLst/>
                        </a:rPr>
                        <a:t>+</a:t>
                      </a:r>
                      <a:endParaRPr lang="en-GB" sz="1400" b="1">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956889107"/>
                  </a:ext>
                </a:extLst>
              </a:tr>
              <a:tr h="439112">
                <a:tc>
                  <a:txBody>
                    <a:bodyPr/>
                    <a:lstStyle/>
                    <a:p>
                      <a:pPr algn="just">
                        <a:lnSpc>
                          <a:spcPct val="115000"/>
                        </a:lnSpc>
                        <a:spcAft>
                          <a:spcPts val="0"/>
                        </a:spcAft>
                      </a:pPr>
                      <a:r>
                        <a:rPr lang="en-GB" sz="1100" b="0" dirty="0">
                          <a:solidFill>
                            <a:schemeClr val="tx1"/>
                          </a:solidFill>
                          <a:effectLst/>
                        </a:rPr>
                        <a:t>Lille</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rgbClr val="7DCBEC"/>
                    </a:solid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1270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a:t>
                      </a: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gn="ctr">
                        <a:lnSpc>
                          <a:spcPct val="115000"/>
                        </a:lnSpc>
                        <a:spcAft>
                          <a:spcPts val="0"/>
                        </a:spcAft>
                      </a:pPr>
                      <a:r>
                        <a:rPr lang="en-GB" sz="1400" b="1" dirty="0">
                          <a:effectLst/>
                        </a:rPr>
                        <a:t>+</a:t>
                      </a:r>
                      <a:endParaRPr lang="en-GB"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28455" marR="28455" marT="0" marB="0" anchor="ctr">
                    <a:lnL w="635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59839576"/>
                  </a:ext>
                </a:extLst>
              </a:tr>
            </a:tbl>
          </a:graphicData>
        </a:graphic>
      </p:graphicFrame>
      <p:grpSp>
        <p:nvGrpSpPr>
          <p:cNvPr id="7" name="Group 6"/>
          <p:cNvGrpSpPr/>
          <p:nvPr/>
        </p:nvGrpSpPr>
        <p:grpSpPr>
          <a:xfrm>
            <a:off x="1323675" y="4174280"/>
            <a:ext cx="6302601" cy="391681"/>
            <a:chOff x="1601972" y="3730534"/>
            <a:chExt cx="6302601" cy="391681"/>
          </a:xfrm>
        </p:grpSpPr>
        <p:sp>
          <p:nvSpPr>
            <p:cNvPr id="10" name="Rectangle 9">
              <a:extLst>
                <a:ext uri="{FF2B5EF4-FFF2-40B4-BE49-F238E27FC236}">
                  <a16:creationId xmlns:a16="http://schemas.microsoft.com/office/drawing/2014/main" id="{0CE04572-39F9-4424-B937-3C98FCF99769}"/>
                </a:ext>
              </a:extLst>
            </p:cNvPr>
            <p:cNvSpPr/>
            <p:nvPr/>
          </p:nvSpPr>
          <p:spPr>
            <a:xfrm>
              <a:off x="1601972" y="3730534"/>
              <a:ext cx="6302601" cy="391681"/>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TextBox 10">
              <a:extLst>
                <a:ext uri="{FF2B5EF4-FFF2-40B4-BE49-F238E27FC236}">
                  <a16:creationId xmlns:a16="http://schemas.microsoft.com/office/drawing/2014/main" id="{2FF5A605-1BA2-45B2-8534-8EA3B0291BDE}"/>
                </a:ext>
              </a:extLst>
            </p:cNvPr>
            <p:cNvSpPr txBox="1"/>
            <p:nvPr/>
          </p:nvSpPr>
          <p:spPr>
            <a:xfrm>
              <a:off x="2749827" y="3787874"/>
              <a:ext cx="4267199" cy="276999"/>
            </a:xfrm>
            <a:prstGeom prst="rect">
              <a:avLst/>
            </a:prstGeom>
            <a:solidFill>
              <a:srgbClr val="BEE5F5"/>
            </a:solidFill>
            <a:ln>
              <a:solidFill>
                <a:schemeClr val="tx2"/>
              </a:solidFill>
            </a:ln>
          </p:spPr>
          <p:txBody>
            <a:bodyPr wrap="square" rtlCol="0" anchor="ctr">
              <a:spAutoFit/>
            </a:bodyPr>
            <a:lstStyle/>
            <a:p>
              <a:pPr algn="ctr"/>
              <a:r>
                <a:rPr lang="en-GB" sz="1200" dirty="0"/>
                <a:t>Score </a:t>
              </a:r>
              <a:r>
                <a:rPr lang="en-GB" sz="1200" dirty="0">
                  <a:sym typeface="Symbol" panose="05050102010706020507" pitchFamily="18" charset="2"/>
                </a:rPr>
                <a:t>of ≥0.45 indicates non-response to corticosteroids</a:t>
              </a:r>
              <a:endParaRPr lang="en-GB" sz="1200" dirty="0"/>
            </a:p>
          </p:txBody>
        </p:sp>
      </p:grpSp>
    </p:spTree>
    <p:extLst>
      <p:ext uri="{BB962C8B-B14F-4D97-AF65-F5344CB8AC3E}">
        <p14:creationId xmlns:p14="http://schemas.microsoft.com/office/powerpoint/2010/main" val="394219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5285" y="220355"/>
            <a:ext cx="8080375" cy="467820"/>
          </a:xfrm>
        </p:spPr>
        <p:txBody>
          <a:bodyPr/>
          <a:lstStyle/>
          <a:p>
            <a:r>
              <a:rPr lang="en-US" b="1" dirty="0" smtClean="0"/>
              <a:t>Encourage and Support </a:t>
            </a:r>
            <a:r>
              <a:rPr lang="en-US" b="1" dirty="0"/>
              <a:t>A</a:t>
            </a:r>
            <a:r>
              <a:rPr lang="en-US" b="1" dirty="0" smtClean="0"/>
              <a:t>bstinence! </a:t>
            </a:r>
            <a:endParaRPr lang="en-US" b="1" dirty="0"/>
          </a:p>
        </p:txBody>
      </p:sp>
      <p:sp>
        <p:nvSpPr>
          <p:cNvPr id="6" name="Content Placeholder 5"/>
          <p:cNvSpPr>
            <a:spLocks noGrp="1"/>
          </p:cNvSpPr>
          <p:nvPr>
            <p:ph idx="1"/>
          </p:nvPr>
        </p:nvSpPr>
        <p:spPr>
          <a:xfrm>
            <a:off x="435285" y="1097280"/>
            <a:ext cx="4597459" cy="3067733"/>
          </a:xfrm>
        </p:spPr>
        <p:txBody>
          <a:bodyPr/>
          <a:lstStyle/>
          <a:p>
            <a:r>
              <a:rPr lang="en-GB" sz="1800" dirty="0"/>
              <a:t>A</a:t>
            </a:r>
            <a:r>
              <a:rPr lang="en-GB" sz="1800" dirty="0" smtClean="0"/>
              <a:t>bstinence is critical! </a:t>
            </a:r>
            <a:endParaRPr lang="en-GB" sz="1800" dirty="0"/>
          </a:p>
          <a:p>
            <a:r>
              <a:rPr lang="en-GB" sz="1800" dirty="0"/>
              <a:t>Pharmacological treatments for AUD show modest results</a:t>
            </a:r>
          </a:p>
          <a:p>
            <a:r>
              <a:rPr lang="en-GB" sz="1800" dirty="0" smtClean="0"/>
              <a:t>Management </a:t>
            </a:r>
            <a:r>
              <a:rPr lang="en-GB" sz="1800" dirty="0"/>
              <a:t>of the addictive process is </a:t>
            </a:r>
            <a:r>
              <a:rPr lang="en-GB" sz="1800" dirty="0" smtClean="0"/>
              <a:t>the </a:t>
            </a:r>
            <a:r>
              <a:rPr lang="en-GB" sz="1800" dirty="0"/>
              <a:t>most relevant aspect of </a:t>
            </a:r>
            <a:r>
              <a:rPr lang="en-GB" sz="1800" dirty="0" smtClean="0"/>
              <a:t>treatment</a:t>
            </a:r>
          </a:p>
          <a:p>
            <a:r>
              <a:rPr lang="en-GB" sz="1800" b="1" dirty="0" smtClean="0"/>
              <a:t>Everything AA</a:t>
            </a:r>
            <a:endParaRPr lang="en-GB" sz="1800" b="1" dirty="0"/>
          </a:p>
          <a:p>
            <a:endParaRPr lang="en-US" dirty="0"/>
          </a:p>
        </p:txBody>
      </p:sp>
      <p:pic>
        <p:nvPicPr>
          <p:cNvPr id="9" name="Content Placeholder 8"/>
          <p:cNvPicPr>
            <a:picLocks noGrp="1" noChangeAspect="1"/>
          </p:cNvPicPr>
          <p:nvPr>
            <p:ph idx="11"/>
          </p:nvPr>
        </p:nvPicPr>
        <p:blipFill>
          <a:blip r:embed="rId2"/>
          <a:stretch>
            <a:fillRect/>
          </a:stretch>
        </p:blipFill>
        <p:spPr>
          <a:xfrm>
            <a:off x="5687249" y="1011200"/>
            <a:ext cx="2830983" cy="1843430"/>
          </a:xfrm>
          <a:prstGeom prst="rect">
            <a:avLst/>
          </a:prstGeom>
        </p:spPr>
      </p:pic>
      <p:pic>
        <p:nvPicPr>
          <p:cNvPr id="10" name="Picture 9"/>
          <p:cNvPicPr>
            <a:picLocks noChangeAspect="1"/>
          </p:cNvPicPr>
          <p:nvPr/>
        </p:nvPicPr>
        <p:blipFill>
          <a:blip r:embed="rId3"/>
          <a:stretch>
            <a:fillRect/>
          </a:stretch>
        </p:blipFill>
        <p:spPr>
          <a:xfrm>
            <a:off x="6031806" y="2978572"/>
            <a:ext cx="2735885" cy="1839546"/>
          </a:xfrm>
          <a:prstGeom prst="rect">
            <a:avLst/>
          </a:prstGeom>
        </p:spPr>
      </p:pic>
      <p:sp>
        <p:nvSpPr>
          <p:cNvPr id="11" name="Text Placeholder 2">
            <a:extLst>
              <a:ext uri="{FF2B5EF4-FFF2-40B4-BE49-F238E27FC236}">
                <a16:creationId xmlns:a16="http://schemas.microsoft.com/office/drawing/2014/main" id="{B37FA3C4-7BD3-451A-B9B1-92E6A97F0279}"/>
              </a:ext>
            </a:extLst>
          </p:cNvPr>
          <p:cNvSpPr>
            <a:spLocks noGrp="1"/>
          </p:cNvSpPr>
          <p:nvPr>
            <p:ph type="body" sz="quarter" idx="10"/>
          </p:nvPr>
        </p:nvSpPr>
        <p:spPr>
          <a:xfrm>
            <a:off x="268274" y="4574118"/>
            <a:ext cx="7519403" cy="488000"/>
          </a:xfrm>
        </p:spPr>
        <p:txBody>
          <a:bodyPr/>
          <a:lstStyle/>
          <a:p>
            <a:pPr marL="0" indent="0">
              <a:lnSpc>
                <a:spcPct val="100000"/>
              </a:lnSpc>
              <a:buNone/>
            </a:pPr>
            <a:r>
              <a:rPr lang="en-GB" sz="800" dirty="0" smtClean="0"/>
              <a:t>Lackner </a:t>
            </a:r>
            <a:r>
              <a:rPr lang="en-GB" sz="800" dirty="0"/>
              <a:t>C, et al.</a:t>
            </a:r>
            <a:r>
              <a:rPr lang="pt-BR" sz="800" dirty="0"/>
              <a:t> J Hepatol. 2017;66:610</a:t>
            </a:r>
            <a:r>
              <a:rPr lang="pt-BR" sz="800" dirty="0">
                <a:sym typeface="Symbol" panose="05050102010706020507" pitchFamily="18" charset="2"/>
              </a:rPr>
              <a:t></a:t>
            </a:r>
            <a:r>
              <a:rPr lang="pt-BR" sz="800" dirty="0" smtClean="0"/>
              <a:t>8</a:t>
            </a:r>
            <a:endParaRPr lang="en-GB" sz="800" dirty="0" smtClean="0"/>
          </a:p>
          <a:p>
            <a:pPr marL="0" indent="0">
              <a:lnSpc>
                <a:spcPct val="100000"/>
              </a:lnSpc>
              <a:buNone/>
            </a:pPr>
            <a:r>
              <a:rPr lang="en-GB" sz="800" dirty="0" smtClean="0"/>
              <a:t>EASL CPG ALD. J Hepatol 2018;69:154–81</a:t>
            </a:r>
            <a:endParaRPr lang="en-GB" sz="800" dirty="0"/>
          </a:p>
        </p:txBody>
      </p:sp>
      <p:pic>
        <p:nvPicPr>
          <p:cNvPr id="7" name="Picture 6"/>
          <p:cNvPicPr>
            <a:picLocks noChangeAspect="1"/>
          </p:cNvPicPr>
          <p:nvPr/>
        </p:nvPicPr>
        <p:blipFill>
          <a:blip r:embed="rId4"/>
          <a:stretch>
            <a:fillRect/>
          </a:stretch>
        </p:blipFill>
        <p:spPr>
          <a:xfrm>
            <a:off x="454826" y="3083200"/>
            <a:ext cx="1105082" cy="1073050"/>
          </a:xfrm>
          <a:prstGeom prst="rect">
            <a:avLst/>
          </a:prstGeom>
        </p:spPr>
      </p:pic>
      <p:pic>
        <p:nvPicPr>
          <p:cNvPr id="8" name="Content Placeholder 4"/>
          <p:cNvPicPr>
            <a:picLocks noChangeAspect="1"/>
          </p:cNvPicPr>
          <p:nvPr/>
        </p:nvPicPr>
        <p:blipFill>
          <a:blip r:embed="rId5"/>
          <a:stretch>
            <a:fillRect/>
          </a:stretch>
        </p:blipFill>
        <p:spPr>
          <a:xfrm>
            <a:off x="1897706" y="3074437"/>
            <a:ext cx="2935042" cy="1090576"/>
          </a:xfrm>
          <a:prstGeom prst="rect">
            <a:avLst/>
          </a:prstGeom>
        </p:spPr>
      </p:pic>
    </p:spTree>
    <p:extLst>
      <p:ext uri="{BB962C8B-B14F-4D97-AF65-F5344CB8AC3E}">
        <p14:creationId xmlns:p14="http://schemas.microsoft.com/office/powerpoint/2010/main" val="192693205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2767"/>
            <a:ext cx="8080375" cy="467820"/>
          </a:xfrm>
        </p:spPr>
        <p:txBody>
          <a:bodyPr/>
          <a:lstStyle/>
          <a:p>
            <a:r>
              <a:rPr lang="en-US" b="1" dirty="0" smtClean="0"/>
              <a:t>Nutrition</a:t>
            </a:r>
            <a:endParaRPr lang="en-US" b="1" dirty="0"/>
          </a:p>
        </p:txBody>
      </p:sp>
      <p:sp>
        <p:nvSpPr>
          <p:cNvPr id="4" name="Content Placeholder 3"/>
          <p:cNvSpPr>
            <a:spLocks noGrp="1"/>
          </p:cNvSpPr>
          <p:nvPr>
            <p:ph idx="1"/>
          </p:nvPr>
        </p:nvSpPr>
        <p:spPr>
          <a:xfrm>
            <a:off x="149432" y="1348549"/>
            <a:ext cx="3989387" cy="3548129"/>
          </a:xfrm>
        </p:spPr>
        <p:txBody>
          <a:bodyPr/>
          <a:lstStyle/>
          <a:p>
            <a:r>
              <a:rPr lang="en-GB" sz="1600" dirty="0" smtClean="0"/>
              <a:t>Protein/energy </a:t>
            </a:r>
            <a:r>
              <a:rPr lang="en-GB" sz="1600" dirty="0"/>
              <a:t>malnutrition is present in almost every patient with severe </a:t>
            </a:r>
            <a:r>
              <a:rPr lang="en-GB" sz="1600" dirty="0" smtClean="0"/>
              <a:t>AH                 poor </a:t>
            </a:r>
            <a:r>
              <a:rPr lang="en-GB" sz="1600" dirty="0"/>
              <a:t>prognosis</a:t>
            </a:r>
          </a:p>
          <a:p>
            <a:r>
              <a:rPr lang="en-GB" sz="1600" dirty="0" smtClean="0"/>
              <a:t>Tube </a:t>
            </a:r>
            <a:r>
              <a:rPr lang="en-GB" sz="1600" dirty="0"/>
              <a:t>feeding is strongly recommended if patients are not able to maintain adequate </a:t>
            </a:r>
            <a:br>
              <a:rPr lang="en-GB" sz="1600" dirty="0"/>
            </a:br>
            <a:r>
              <a:rPr lang="en-GB" sz="1600" dirty="0"/>
              <a:t>oral intake </a:t>
            </a:r>
          </a:p>
          <a:p>
            <a:pPr lvl="0"/>
            <a:r>
              <a:rPr lang="en-GB" sz="1600" b="1" dirty="0" smtClean="0">
                <a:solidFill>
                  <a:schemeClr val="tx1"/>
                </a:solidFill>
                <a:cs typeface="Arial" panose="020B0604020202020204" pitchFamily="34" charset="0"/>
              </a:rPr>
              <a:t>≥</a:t>
            </a:r>
            <a:r>
              <a:rPr lang="en-GB" sz="1600" b="1" dirty="0">
                <a:solidFill>
                  <a:schemeClr val="tx1"/>
                </a:solidFill>
                <a:cs typeface="Arial" panose="020B0604020202020204" pitchFamily="34" charset="0"/>
              </a:rPr>
              <a:t>35–40 </a:t>
            </a:r>
            <a:r>
              <a:rPr lang="en-GB" sz="1600" b="1" dirty="0" smtClean="0">
                <a:solidFill>
                  <a:schemeClr val="tx1"/>
                </a:solidFill>
                <a:cs typeface="Arial" panose="020B0604020202020204" pitchFamily="34" charset="0"/>
              </a:rPr>
              <a:t>kcal/kg/day </a:t>
            </a:r>
            <a:r>
              <a:rPr lang="en-GB" sz="1600" b="1" dirty="0">
                <a:solidFill>
                  <a:schemeClr val="tx1"/>
                </a:solidFill>
                <a:cs typeface="Arial" panose="020B0604020202020204" pitchFamily="34" charset="0"/>
              </a:rPr>
              <a:t>and 1.2–1.5 </a:t>
            </a:r>
            <a:r>
              <a:rPr lang="en-GB" sz="1600" b="1" dirty="0" smtClean="0">
                <a:solidFill>
                  <a:schemeClr val="tx1"/>
                </a:solidFill>
                <a:cs typeface="Arial" panose="020B0604020202020204" pitchFamily="34" charset="0"/>
              </a:rPr>
              <a:t>g/kg/day protein</a:t>
            </a:r>
          </a:p>
          <a:p>
            <a:pPr lvl="0"/>
            <a:r>
              <a:rPr lang="en-GB" sz="1600" b="1" dirty="0" smtClean="0">
                <a:solidFill>
                  <a:schemeClr val="tx1"/>
                </a:solidFill>
                <a:cs typeface="Arial" panose="020B0604020202020204" pitchFamily="34" charset="0"/>
              </a:rPr>
              <a:t>Bedtime snack!</a:t>
            </a:r>
            <a:endParaRPr lang="en-US" sz="1600" dirty="0" smtClean="0">
              <a:solidFill>
                <a:schemeClr val="tx1"/>
              </a:solidFill>
              <a:cs typeface="Arial" panose="020B0604020202020204" pitchFamily="34" charset="0"/>
            </a:endParaRPr>
          </a:p>
          <a:p>
            <a:endParaRPr lang="en-GB" dirty="0" smtClean="0"/>
          </a:p>
          <a:p>
            <a:endParaRPr lang="en-US" dirty="0"/>
          </a:p>
        </p:txBody>
      </p:sp>
      <p:graphicFrame>
        <p:nvGraphicFramePr>
          <p:cNvPr id="7" name="Content Placeholder 6"/>
          <p:cNvGraphicFramePr>
            <a:graphicFrameLocks noGrp="1"/>
          </p:cNvGraphicFramePr>
          <p:nvPr>
            <p:ph idx="11"/>
            <p:extLst>
              <p:ext uri="{D42A27DB-BD31-4B8C-83A1-F6EECF244321}">
                <p14:modId xmlns:p14="http://schemas.microsoft.com/office/powerpoint/2010/main" val="1688765963"/>
              </p:ext>
            </p:extLst>
          </p:nvPr>
        </p:nvGraphicFramePr>
        <p:xfrm>
          <a:off x="4308075" y="1091640"/>
          <a:ext cx="4013199" cy="1854200"/>
        </p:xfrm>
        <a:graphic>
          <a:graphicData uri="http://schemas.openxmlformats.org/drawingml/2006/table">
            <a:tbl>
              <a:tblPr firstRow="1" bandRow="1">
                <a:tableStyleId>{5C22544A-7EE6-4342-B048-85BDC9FD1C3A}</a:tableStyleId>
              </a:tblPr>
              <a:tblGrid>
                <a:gridCol w="1337733">
                  <a:extLst>
                    <a:ext uri="{9D8B030D-6E8A-4147-A177-3AD203B41FA5}">
                      <a16:colId xmlns:a16="http://schemas.microsoft.com/office/drawing/2014/main" val="3846249829"/>
                    </a:ext>
                  </a:extLst>
                </a:gridCol>
                <a:gridCol w="1337733">
                  <a:extLst>
                    <a:ext uri="{9D8B030D-6E8A-4147-A177-3AD203B41FA5}">
                      <a16:colId xmlns:a16="http://schemas.microsoft.com/office/drawing/2014/main" val="2519019921"/>
                    </a:ext>
                  </a:extLst>
                </a:gridCol>
                <a:gridCol w="1337733">
                  <a:extLst>
                    <a:ext uri="{9D8B030D-6E8A-4147-A177-3AD203B41FA5}">
                      <a16:colId xmlns:a16="http://schemas.microsoft.com/office/drawing/2014/main" val="3263916155"/>
                    </a:ext>
                  </a:extLst>
                </a:gridCol>
              </a:tblGrid>
              <a:tr h="370840">
                <a:tc>
                  <a:txBody>
                    <a:bodyPr/>
                    <a:lstStyle/>
                    <a:p>
                      <a:r>
                        <a:rPr lang="en-US" dirty="0" smtClean="0"/>
                        <a:t>Food</a:t>
                      </a:r>
                      <a:endParaRPr lang="en-US" dirty="0"/>
                    </a:p>
                  </a:txBody>
                  <a:tcPr>
                    <a:solidFill>
                      <a:srgbClr val="92D050"/>
                    </a:solidFill>
                  </a:tcPr>
                </a:tc>
                <a:tc>
                  <a:txBody>
                    <a:bodyPr/>
                    <a:lstStyle/>
                    <a:p>
                      <a:r>
                        <a:rPr lang="en-US" dirty="0" smtClean="0"/>
                        <a:t>Serving</a:t>
                      </a:r>
                      <a:endParaRPr lang="en-US" dirty="0"/>
                    </a:p>
                  </a:txBody>
                  <a:tcPr>
                    <a:solidFill>
                      <a:srgbClr val="92D050"/>
                    </a:solidFill>
                  </a:tcPr>
                </a:tc>
                <a:tc>
                  <a:txBody>
                    <a:bodyPr/>
                    <a:lstStyle/>
                    <a:p>
                      <a:r>
                        <a:rPr lang="en-US" dirty="0" smtClean="0"/>
                        <a:t>Protein</a:t>
                      </a:r>
                      <a:endParaRPr lang="en-US" dirty="0"/>
                    </a:p>
                  </a:txBody>
                  <a:tcPr>
                    <a:solidFill>
                      <a:srgbClr val="92D050"/>
                    </a:solidFill>
                  </a:tcPr>
                </a:tc>
                <a:extLst>
                  <a:ext uri="{0D108BD9-81ED-4DB2-BD59-A6C34878D82A}">
                    <a16:rowId xmlns:a16="http://schemas.microsoft.com/office/drawing/2014/main" val="3156376052"/>
                  </a:ext>
                </a:extLst>
              </a:tr>
              <a:tr h="370840">
                <a:tc>
                  <a:txBody>
                    <a:bodyPr/>
                    <a:lstStyle/>
                    <a:p>
                      <a:r>
                        <a:rPr lang="en-US" dirty="0" smtClean="0"/>
                        <a:t>Chicken</a:t>
                      </a:r>
                      <a:endParaRPr lang="en-US" dirty="0"/>
                    </a:p>
                  </a:txBody>
                  <a:tcPr>
                    <a:solidFill>
                      <a:schemeClr val="accent4">
                        <a:lumMod val="20000"/>
                        <a:lumOff val="80000"/>
                      </a:schemeClr>
                    </a:solidFill>
                  </a:tcPr>
                </a:tc>
                <a:tc>
                  <a:txBody>
                    <a:bodyPr/>
                    <a:lstStyle/>
                    <a:p>
                      <a:pPr algn="ctr"/>
                      <a:r>
                        <a:rPr lang="en-US" dirty="0" smtClean="0"/>
                        <a:t>6 oz</a:t>
                      </a:r>
                      <a:endParaRPr lang="en-US" dirty="0"/>
                    </a:p>
                  </a:txBody>
                  <a:tcPr>
                    <a:solidFill>
                      <a:schemeClr val="accent4">
                        <a:lumMod val="20000"/>
                        <a:lumOff val="80000"/>
                      </a:schemeClr>
                    </a:solidFill>
                  </a:tcPr>
                </a:tc>
                <a:tc>
                  <a:txBody>
                    <a:bodyPr/>
                    <a:lstStyle/>
                    <a:p>
                      <a:pPr algn="ctr"/>
                      <a:r>
                        <a:rPr lang="en-US" dirty="0" smtClean="0"/>
                        <a:t>36 g</a:t>
                      </a:r>
                      <a:endParaRPr lang="en-US" dirty="0"/>
                    </a:p>
                  </a:txBody>
                  <a:tcPr>
                    <a:solidFill>
                      <a:schemeClr val="accent4">
                        <a:lumMod val="20000"/>
                        <a:lumOff val="80000"/>
                      </a:schemeClr>
                    </a:solidFill>
                  </a:tcPr>
                </a:tc>
                <a:extLst>
                  <a:ext uri="{0D108BD9-81ED-4DB2-BD59-A6C34878D82A}">
                    <a16:rowId xmlns:a16="http://schemas.microsoft.com/office/drawing/2014/main" val="1319929739"/>
                  </a:ext>
                </a:extLst>
              </a:tr>
              <a:tr h="370840">
                <a:tc>
                  <a:txBody>
                    <a:bodyPr/>
                    <a:lstStyle/>
                    <a:p>
                      <a:r>
                        <a:rPr lang="en-US" dirty="0" smtClean="0"/>
                        <a:t>Salmon</a:t>
                      </a:r>
                      <a:endParaRPr lang="en-US" dirty="0"/>
                    </a:p>
                  </a:txBody>
                  <a:tcPr>
                    <a:solidFill>
                      <a:schemeClr val="accent4">
                        <a:lumMod val="20000"/>
                        <a:lumOff val="80000"/>
                      </a:schemeClr>
                    </a:solidFill>
                  </a:tcPr>
                </a:tc>
                <a:tc>
                  <a:txBody>
                    <a:bodyPr/>
                    <a:lstStyle/>
                    <a:p>
                      <a:pPr algn="ctr"/>
                      <a:r>
                        <a:rPr lang="en-US" dirty="0" smtClean="0"/>
                        <a:t>6 oz</a:t>
                      </a:r>
                      <a:endParaRPr lang="en-US" dirty="0"/>
                    </a:p>
                  </a:txBody>
                  <a:tcPr>
                    <a:solidFill>
                      <a:schemeClr val="accent4">
                        <a:lumMod val="20000"/>
                        <a:lumOff val="80000"/>
                      </a:schemeClr>
                    </a:solidFill>
                  </a:tcPr>
                </a:tc>
                <a:tc>
                  <a:txBody>
                    <a:bodyPr/>
                    <a:lstStyle/>
                    <a:p>
                      <a:pPr algn="ctr"/>
                      <a:r>
                        <a:rPr lang="en-US" dirty="0" smtClean="0"/>
                        <a:t>34 g</a:t>
                      </a:r>
                      <a:endParaRPr lang="en-US" dirty="0"/>
                    </a:p>
                  </a:txBody>
                  <a:tcPr>
                    <a:solidFill>
                      <a:schemeClr val="accent4">
                        <a:lumMod val="20000"/>
                        <a:lumOff val="80000"/>
                      </a:schemeClr>
                    </a:solidFill>
                  </a:tcPr>
                </a:tc>
                <a:extLst>
                  <a:ext uri="{0D108BD9-81ED-4DB2-BD59-A6C34878D82A}">
                    <a16:rowId xmlns:a16="http://schemas.microsoft.com/office/drawing/2014/main" val="3620983843"/>
                  </a:ext>
                </a:extLst>
              </a:tr>
              <a:tr h="370840">
                <a:tc>
                  <a:txBody>
                    <a:bodyPr/>
                    <a:lstStyle/>
                    <a:p>
                      <a:r>
                        <a:rPr lang="en-US" dirty="0" smtClean="0"/>
                        <a:t>Egg</a:t>
                      </a:r>
                      <a:endParaRPr lang="en-US" dirty="0"/>
                    </a:p>
                  </a:txBody>
                  <a:tcPr>
                    <a:solidFill>
                      <a:schemeClr val="accent4">
                        <a:lumMod val="20000"/>
                        <a:lumOff val="80000"/>
                      </a:schemeClr>
                    </a:solidFill>
                  </a:tcPr>
                </a:tc>
                <a:tc>
                  <a:txBody>
                    <a:bodyPr/>
                    <a:lstStyle/>
                    <a:p>
                      <a:pPr algn="ctr"/>
                      <a:r>
                        <a:rPr lang="en-US" dirty="0" smtClean="0"/>
                        <a:t>1</a:t>
                      </a:r>
                      <a:endParaRPr lang="en-US" dirty="0"/>
                    </a:p>
                  </a:txBody>
                  <a:tcPr>
                    <a:solidFill>
                      <a:schemeClr val="accent4">
                        <a:lumMod val="20000"/>
                        <a:lumOff val="80000"/>
                      </a:schemeClr>
                    </a:solidFill>
                  </a:tcPr>
                </a:tc>
                <a:tc>
                  <a:txBody>
                    <a:bodyPr/>
                    <a:lstStyle/>
                    <a:p>
                      <a:pPr algn="ctr"/>
                      <a:r>
                        <a:rPr lang="en-US" dirty="0" smtClean="0"/>
                        <a:t>6 g</a:t>
                      </a:r>
                      <a:endParaRPr lang="en-US" dirty="0"/>
                    </a:p>
                  </a:txBody>
                  <a:tcPr>
                    <a:solidFill>
                      <a:schemeClr val="accent4">
                        <a:lumMod val="20000"/>
                        <a:lumOff val="80000"/>
                      </a:schemeClr>
                    </a:solidFill>
                  </a:tcPr>
                </a:tc>
                <a:extLst>
                  <a:ext uri="{0D108BD9-81ED-4DB2-BD59-A6C34878D82A}">
                    <a16:rowId xmlns:a16="http://schemas.microsoft.com/office/drawing/2014/main" val="1043979434"/>
                  </a:ext>
                </a:extLst>
              </a:tr>
              <a:tr h="370840">
                <a:tc>
                  <a:txBody>
                    <a:bodyPr/>
                    <a:lstStyle/>
                    <a:p>
                      <a:r>
                        <a:rPr lang="en-US" dirty="0" smtClean="0"/>
                        <a:t>Peanuts</a:t>
                      </a:r>
                      <a:endParaRPr lang="en-US" dirty="0"/>
                    </a:p>
                  </a:txBody>
                  <a:tcPr>
                    <a:solidFill>
                      <a:schemeClr val="accent4">
                        <a:lumMod val="20000"/>
                        <a:lumOff val="80000"/>
                      </a:schemeClr>
                    </a:solidFill>
                  </a:tcPr>
                </a:tc>
                <a:tc>
                  <a:txBody>
                    <a:bodyPr/>
                    <a:lstStyle/>
                    <a:p>
                      <a:pPr algn="ctr"/>
                      <a:r>
                        <a:rPr lang="en-US" dirty="0" smtClean="0"/>
                        <a:t>6 oz</a:t>
                      </a:r>
                      <a:endParaRPr lang="en-US" dirty="0"/>
                    </a:p>
                  </a:txBody>
                  <a:tcPr>
                    <a:solidFill>
                      <a:schemeClr val="accent4">
                        <a:lumMod val="20000"/>
                        <a:lumOff val="80000"/>
                      </a:schemeClr>
                    </a:solidFill>
                  </a:tcPr>
                </a:tc>
                <a:tc>
                  <a:txBody>
                    <a:bodyPr/>
                    <a:lstStyle/>
                    <a:p>
                      <a:pPr algn="ctr"/>
                      <a:r>
                        <a:rPr lang="en-US" dirty="0" smtClean="0"/>
                        <a:t>12 g</a:t>
                      </a:r>
                      <a:endParaRPr lang="en-US" dirty="0"/>
                    </a:p>
                  </a:txBody>
                  <a:tcPr>
                    <a:solidFill>
                      <a:schemeClr val="accent4">
                        <a:lumMod val="20000"/>
                        <a:lumOff val="80000"/>
                      </a:schemeClr>
                    </a:solidFill>
                  </a:tcPr>
                </a:tc>
                <a:extLst>
                  <a:ext uri="{0D108BD9-81ED-4DB2-BD59-A6C34878D82A}">
                    <a16:rowId xmlns:a16="http://schemas.microsoft.com/office/drawing/2014/main" val="2424772544"/>
                  </a:ext>
                </a:extLst>
              </a:tr>
            </a:tbl>
          </a:graphicData>
        </a:graphic>
      </p:graphicFrame>
      <p:pic>
        <p:nvPicPr>
          <p:cNvPr id="3" name="Picture 2"/>
          <p:cNvPicPr>
            <a:picLocks noChangeAspect="1"/>
          </p:cNvPicPr>
          <p:nvPr/>
        </p:nvPicPr>
        <p:blipFill>
          <a:blip r:embed="rId2"/>
          <a:stretch>
            <a:fillRect/>
          </a:stretch>
        </p:blipFill>
        <p:spPr>
          <a:xfrm>
            <a:off x="4308075" y="3246894"/>
            <a:ext cx="2647950" cy="1504950"/>
          </a:xfrm>
          <a:prstGeom prst="rect">
            <a:avLst/>
          </a:prstGeom>
        </p:spPr>
      </p:pic>
      <p:grpSp>
        <p:nvGrpSpPr>
          <p:cNvPr id="9" name="Group 8"/>
          <p:cNvGrpSpPr/>
          <p:nvPr/>
        </p:nvGrpSpPr>
        <p:grpSpPr>
          <a:xfrm>
            <a:off x="7125281" y="3170461"/>
            <a:ext cx="1962615" cy="1657815"/>
            <a:chOff x="3659936" y="3404839"/>
            <a:chExt cx="1962615" cy="1657815"/>
          </a:xfrm>
        </p:grpSpPr>
        <p:sp>
          <p:nvSpPr>
            <p:cNvPr id="5" name="Oval 4"/>
            <p:cNvSpPr/>
            <p:nvPr/>
          </p:nvSpPr>
          <p:spPr bwMode="auto">
            <a:xfrm>
              <a:off x="3659936" y="3404839"/>
              <a:ext cx="1962615" cy="1657815"/>
            </a:xfrm>
            <a:prstGeom prst="ellipse">
              <a:avLst/>
            </a:prstGeom>
            <a:noFill/>
            <a:ln w="19050" algn="ctr">
              <a:solidFill>
                <a:srgbClr val="FF0000"/>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8" name="TextBox 7"/>
            <p:cNvSpPr txBox="1"/>
            <p:nvPr/>
          </p:nvSpPr>
          <p:spPr bwMode="auto">
            <a:xfrm>
              <a:off x="3836603" y="3756181"/>
              <a:ext cx="1484864" cy="738664"/>
            </a:xfrm>
            <a:prstGeom prst="rect">
              <a:avLst/>
            </a:prstGeom>
            <a:noFill/>
            <a:ln w="19050" algn="ctr">
              <a:noFill/>
              <a:miter lim="800000"/>
              <a:headEnd/>
              <a:tailEnd/>
            </a:ln>
          </p:spPr>
          <p:txBody>
            <a:bodyPr wrap="square" lIns="0" tIns="0" rIns="0" bIns="0" rtlCol="0">
              <a:spAutoFit/>
            </a:bodyPr>
            <a:lstStyle/>
            <a:p>
              <a:pPr algn="ctr"/>
              <a:r>
                <a:rPr lang="en-US" sz="1600" dirty="0" smtClean="0">
                  <a:solidFill>
                    <a:srgbClr val="FF0000"/>
                  </a:solidFill>
                </a:rPr>
                <a:t>80 kg patient needs 96-120 g of protein a day</a:t>
              </a:r>
            </a:p>
          </p:txBody>
        </p:sp>
      </p:grpSp>
      <p:sp>
        <p:nvSpPr>
          <p:cNvPr id="6" name="Right Arrow 5"/>
          <p:cNvSpPr/>
          <p:nvPr/>
        </p:nvSpPr>
        <p:spPr bwMode="auto">
          <a:xfrm>
            <a:off x="258418" y="1946249"/>
            <a:ext cx="260196" cy="135227"/>
          </a:xfrm>
          <a:prstGeom prst="rightArrow">
            <a:avLst/>
          </a:prstGeom>
          <a:solidFill>
            <a:srgbClr val="FF0000"/>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Tree>
    <p:extLst>
      <p:ext uri="{BB962C8B-B14F-4D97-AF65-F5344CB8AC3E}">
        <p14:creationId xmlns:p14="http://schemas.microsoft.com/office/powerpoint/2010/main" val="37219200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153764"/>
            <a:ext cx="8080375" cy="461665"/>
          </a:xfrm>
        </p:spPr>
        <p:txBody>
          <a:bodyPr/>
          <a:lstStyle/>
          <a:p>
            <a:r>
              <a:rPr lang="en-US" sz="2400" b="1" dirty="0"/>
              <a:t>O</a:t>
            </a:r>
            <a:r>
              <a:rPr lang="en-US" sz="2400" b="1" dirty="0" smtClean="0"/>
              <a:t>ptimal </a:t>
            </a:r>
            <a:r>
              <a:rPr lang="en-US" sz="2400" b="1" dirty="0"/>
              <a:t>T</a:t>
            </a:r>
            <a:r>
              <a:rPr lang="en-US" sz="2400" b="1" dirty="0" smtClean="0"/>
              <a:t>iming </a:t>
            </a:r>
            <a:r>
              <a:rPr lang="en-US" sz="2400" b="1" dirty="0"/>
              <a:t>of </a:t>
            </a:r>
            <a:r>
              <a:rPr lang="en-US" sz="2400" b="1" dirty="0" smtClean="0"/>
              <a:t>Energy </a:t>
            </a:r>
            <a:r>
              <a:rPr lang="en-US" sz="2400" b="1" dirty="0"/>
              <a:t>I</a:t>
            </a:r>
            <a:r>
              <a:rPr lang="en-US" sz="2400" b="1" dirty="0" smtClean="0"/>
              <a:t>ntake: Bedtime Snack</a:t>
            </a:r>
            <a:endParaRPr lang="en-US" sz="2400" b="1" dirty="0"/>
          </a:p>
        </p:txBody>
      </p:sp>
      <p:sp>
        <p:nvSpPr>
          <p:cNvPr id="7" name="Footer Placeholder 6"/>
          <p:cNvSpPr>
            <a:spLocks noGrp="1"/>
          </p:cNvSpPr>
          <p:nvPr>
            <p:ph type="ftr" sz="quarter" idx="3"/>
          </p:nvPr>
        </p:nvSpPr>
        <p:spPr>
          <a:xfrm>
            <a:off x="159751" y="4940496"/>
            <a:ext cx="4310907" cy="103485"/>
          </a:xfrm>
        </p:spPr>
        <p:txBody>
          <a:bodyPr/>
          <a:lstStyle/>
          <a:p>
            <a:r>
              <a:rPr lang="en-US" sz="800" dirty="0" smtClean="0"/>
              <a:t>Owen OE. J Clin Invest 1981</a:t>
            </a:r>
            <a:endParaRPr lang="en-US" sz="800" dirty="0"/>
          </a:p>
        </p:txBody>
      </p:sp>
      <p:pic>
        <p:nvPicPr>
          <p:cNvPr id="2050" name="Picture 2" descr="3,913 Cirrhosis Stock Photos, Pictures &amp; Royalty-Free Images - iStoc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059434"/>
            <a:ext cx="1865376" cy="1399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2476067" y="1543507"/>
            <a:ext cx="1865376"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FF0000"/>
                </a:solidFill>
              </a:rPr>
              <a:t>↓</a:t>
            </a:r>
            <a:r>
              <a:rPr lang="en-US" sz="2000" dirty="0" smtClean="0"/>
              <a:t> </a:t>
            </a:r>
            <a:r>
              <a:rPr lang="en-US" sz="1600" dirty="0" smtClean="0"/>
              <a:t>gluconeogenesis</a:t>
            </a:r>
          </a:p>
        </p:txBody>
      </p:sp>
      <p:sp>
        <p:nvSpPr>
          <p:cNvPr id="4" name="Right Arrow 3"/>
          <p:cNvSpPr/>
          <p:nvPr/>
        </p:nvSpPr>
        <p:spPr bwMode="auto">
          <a:xfrm>
            <a:off x="4341443" y="1645920"/>
            <a:ext cx="363996" cy="205364"/>
          </a:xfrm>
          <a:prstGeom prst="rightArrow">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5" name="TextBox 4"/>
          <p:cNvSpPr txBox="1"/>
          <p:nvPr/>
        </p:nvSpPr>
        <p:spPr bwMode="auto">
          <a:xfrm>
            <a:off x="4943815" y="1143397"/>
            <a:ext cx="1417055" cy="1077218"/>
          </a:xfrm>
          <a:prstGeom prst="rect">
            <a:avLst/>
          </a:prstGeom>
          <a:noFill/>
          <a:ln w="19050" algn="ctr">
            <a:noFill/>
            <a:miter lim="800000"/>
            <a:headEnd/>
            <a:tailEnd/>
          </a:ln>
        </p:spPr>
        <p:txBody>
          <a:bodyPr wrap="none" lIns="0" tIns="0" rIns="0" bIns="0" rtlCol="0">
            <a:spAutoFit/>
          </a:bodyPr>
          <a:lstStyle/>
          <a:p>
            <a:pPr algn="ctr"/>
            <a:r>
              <a:rPr lang="en-US" sz="2000" dirty="0" smtClean="0">
                <a:solidFill>
                  <a:srgbClr val="FF0000"/>
                </a:solidFill>
              </a:rPr>
              <a:t>↑</a:t>
            </a:r>
            <a:r>
              <a:rPr lang="en-US" sz="1600" dirty="0" smtClean="0"/>
              <a:t>breakdown of </a:t>
            </a:r>
          </a:p>
          <a:p>
            <a:pPr algn="ctr"/>
            <a:r>
              <a:rPr lang="en-US" sz="1600" dirty="0" smtClean="0"/>
              <a:t>skeletal muscle</a:t>
            </a:r>
          </a:p>
          <a:p>
            <a:pPr algn="ctr"/>
            <a:r>
              <a:rPr lang="en-US" sz="1600" dirty="0" smtClean="0"/>
              <a:t>to meet amino </a:t>
            </a:r>
          </a:p>
          <a:p>
            <a:pPr algn="ctr"/>
            <a:r>
              <a:rPr lang="en-US" sz="1600" dirty="0" smtClean="0"/>
              <a:t>acids needs</a:t>
            </a:r>
          </a:p>
        </p:txBody>
      </p:sp>
      <p:sp>
        <p:nvSpPr>
          <p:cNvPr id="10" name="Right Arrow 9"/>
          <p:cNvSpPr/>
          <p:nvPr/>
        </p:nvSpPr>
        <p:spPr bwMode="auto">
          <a:xfrm>
            <a:off x="6501063" y="1645920"/>
            <a:ext cx="363996" cy="205364"/>
          </a:xfrm>
          <a:prstGeom prst="rightArrow">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9" name="TextBox 8"/>
          <p:cNvSpPr txBox="1"/>
          <p:nvPr/>
        </p:nvSpPr>
        <p:spPr bwMode="auto">
          <a:xfrm>
            <a:off x="7130424" y="1451173"/>
            <a:ext cx="1625446" cy="615553"/>
          </a:xfrm>
          <a:prstGeom prst="rect">
            <a:avLst/>
          </a:prstGeom>
          <a:noFill/>
          <a:ln w="19050" algn="ctr">
            <a:noFill/>
            <a:miter lim="800000"/>
            <a:headEnd/>
            <a:tailEnd/>
          </a:ln>
        </p:spPr>
        <p:txBody>
          <a:bodyPr wrap="none" lIns="0" tIns="0" rIns="0" bIns="0" rtlCol="0">
            <a:spAutoFit/>
          </a:bodyPr>
          <a:lstStyle/>
          <a:p>
            <a:pPr algn="ctr"/>
            <a:r>
              <a:rPr lang="en-US" sz="2000" dirty="0" smtClean="0"/>
              <a:t>protein-calorie</a:t>
            </a:r>
          </a:p>
          <a:p>
            <a:pPr algn="ctr"/>
            <a:r>
              <a:rPr lang="en-US" sz="2000" dirty="0" smtClean="0"/>
              <a:t>malnutrition</a:t>
            </a:r>
          </a:p>
        </p:txBody>
      </p:sp>
      <p:sp>
        <p:nvSpPr>
          <p:cNvPr id="11" name="TextBox 10"/>
          <p:cNvSpPr txBox="1"/>
          <p:nvPr/>
        </p:nvSpPr>
        <p:spPr bwMode="auto">
          <a:xfrm>
            <a:off x="702837" y="3001924"/>
            <a:ext cx="3136757" cy="1107996"/>
          </a:xfrm>
          <a:prstGeom prst="rect">
            <a:avLst/>
          </a:prstGeom>
          <a:noFill/>
          <a:ln w="19050" algn="ctr">
            <a:noFill/>
            <a:miter lim="800000"/>
            <a:headEnd/>
            <a:tailEnd/>
          </a:ln>
        </p:spPr>
        <p:txBody>
          <a:bodyPr wrap="none" lIns="0" tIns="0" rIns="0" bIns="0" rtlCol="0">
            <a:spAutoFit/>
          </a:bodyPr>
          <a:lstStyle/>
          <a:p>
            <a:pPr algn="ctr"/>
            <a:r>
              <a:rPr lang="en-US" sz="2400" dirty="0" smtClean="0"/>
              <a:t>Metabolic profile of a</a:t>
            </a:r>
          </a:p>
          <a:p>
            <a:pPr algn="ctr"/>
            <a:r>
              <a:rPr lang="en-US" sz="2400" dirty="0"/>
              <a:t>p</a:t>
            </a:r>
            <a:r>
              <a:rPr lang="en-US" sz="2400" dirty="0" smtClean="0"/>
              <a:t>atient with cirrhosis after</a:t>
            </a:r>
          </a:p>
          <a:p>
            <a:pPr algn="ctr"/>
            <a:r>
              <a:rPr lang="en-US" sz="2400" dirty="0"/>
              <a:t>a</a:t>
            </a:r>
            <a:r>
              <a:rPr lang="en-US" sz="2400" dirty="0" smtClean="0"/>
              <a:t>n </a:t>
            </a:r>
            <a:r>
              <a:rPr lang="en-US" sz="2400" dirty="0" smtClean="0">
                <a:solidFill>
                  <a:srgbClr val="FF0000"/>
                </a:solidFill>
              </a:rPr>
              <a:t>overnight</a:t>
            </a:r>
            <a:r>
              <a:rPr lang="en-US" sz="2400" dirty="0" smtClean="0"/>
              <a:t> </a:t>
            </a:r>
            <a:r>
              <a:rPr lang="en-US" sz="2400" dirty="0" smtClean="0">
                <a:solidFill>
                  <a:srgbClr val="FF0000"/>
                </a:solidFill>
              </a:rPr>
              <a:t>fast</a:t>
            </a:r>
          </a:p>
        </p:txBody>
      </p:sp>
      <p:sp>
        <p:nvSpPr>
          <p:cNvPr id="12" name="Equal 11"/>
          <p:cNvSpPr/>
          <p:nvPr/>
        </p:nvSpPr>
        <p:spPr bwMode="auto">
          <a:xfrm>
            <a:off x="4217967" y="3200944"/>
            <a:ext cx="752584" cy="707518"/>
          </a:xfrm>
          <a:prstGeom prst="mathEqual">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3" name="TextBox 12"/>
          <p:cNvSpPr txBox="1"/>
          <p:nvPr/>
        </p:nvSpPr>
        <p:spPr bwMode="auto">
          <a:xfrm>
            <a:off x="5466475" y="3001924"/>
            <a:ext cx="2698047" cy="1107996"/>
          </a:xfrm>
          <a:prstGeom prst="rect">
            <a:avLst/>
          </a:prstGeom>
          <a:noFill/>
          <a:ln w="19050" algn="ctr">
            <a:noFill/>
            <a:miter lim="800000"/>
            <a:headEnd/>
            <a:tailEnd/>
          </a:ln>
        </p:spPr>
        <p:txBody>
          <a:bodyPr wrap="none" lIns="0" tIns="0" rIns="0" bIns="0" rtlCol="0">
            <a:spAutoFit/>
          </a:bodyPr>
          <a:lstStyle/>
          <a:p>
            <a:pPr algn="ctr"/>
            <a:r>
              <a:rPr lang="en-US" sz="2400" dirty="0" smtClean="0"/>
              <a:t>Metabolic profile of a </a:t>
            </a:r>
          </a:p>
          <a:p>
            <a:pPr algn="ctr"/>
            <a:r>
              <a:rPr lang="en-US" sz="2400" dirty="0"/>
              <a:t>h</a:t>
            </a:r>
            <a:r>
              <a:rPr lang="en-US" sz="2400" dirty="0" smtClean="0"/>
              <a:t>ealthy person after</a:t>
            </a:r>
          </a:p>
          <a:p>
            <a:pPr algn="ctr"/>
            <a:r>
              <a:rPr lang="en-US" sz="2400" dirty="0" smtClean="0">
                <a:solidFill>
                  <a:srgbClr val="FF0000"/>
                </a:solidFill>
              </a:rPr>
              <a:t>3 says of starvation</a:t>
            </a:r>
          </a:p>
        </p:txBody>
      </p:sp>
    </p:spTree>
    <p:extLst>
      <p:ext uri="{BB962C8B-B14F-4D97-AF65-F5344CB8AC3E}">
        <p14:creationId xmlns:p14="http://schemas.microsoft.com/office/powerpoint/2010/main" val="75241342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46383"/>
            <a:ext cx="8089901" cy="523220"/>
          </a:xfrm>
        </p:spPr>
        <p:txBody>
          <a:bodyPr/>
          <a:lstStyle/>
          <a:p>
            <a:r>
              <a:rPr lang="en-US" sz="2800" dirty="0" smtClean="0">
                <a:solidFill>
                  <a:schemeClr val="accent4"/>
                </a:solidFill>
              </a:rPr>
              <a:t>ST</a:t>
            </a:r>
            <a:r>
              <a:rPr lang="en-US" sz="2800" dirty="0" smtClean="0"/>
              <a:t>eroids </a:t>
            </a:r>
            <a:r>
              <a:rPr lang="en-US" sz="2800" dirty="0" smtClean="0">
                <a:solidFill>
                  <a:schemeClr val="accent4"/>
                </a:solidFill>
              </a:rPr>
              <a:t>O</a:t>
            </a:r>
            <a:r>
              <a:rPr lang="en-US" sz="2800" dirty="0" smtClean="0"/>
              <a:t>r </a:t>
            </a:r>
            <a:r>
              <a:rPr lang="en-US" sz="2800" dirty="0">
                <a:solidFill>
                  <a:schemeClr val="accent4"/>
                </a:solidFill>
              </a:rPr>
              <a:t>P</a:t>
            </a:r>
            <a:r>
              <a:rPr lang="en-US" sz="2800" dirty="0"/>
              <a:t>entoxifylline for </a:t>
            </a:r>
            <a:r>
              <a:rPr lang="en-US" sz="2800" dirty="0">
                <a:solidFill>
                  <a:schemeClr val="accent4"/>
                </a:solidFill>
              </a:rPr>
              <a:t>A</a:t>
            </a:r>
            <a:r>
              <a:rPr lang="en-US" sz="2800" dirty="0"/>
              <a:t>lcoholic </a:t>
            </a:r>
            <a:r>
              <a:rPr lang="en-US" sz="2800" dirty="0" smtClean="0">
                <a:solidFill>
                  <a:schemeClr val="accent4"/>
                </a:solidFill>
              </a:rPr>
              <a:t>H</a:t>
            </a:r>
            <a:r>
              <a:rPr lang="en-US" sz="2800" dirty="0" smtClean="0"/>
              <a:t>epatitis</a:t>
            </a:r>
            <a:endParaRPr lang="en-US" sz="2800" dirty="0"/>
          </a:p>
        </p:txBody>
      </p:sp>
      <p:pic>
        <p:nvPicPr>
          <p:cNvPr id="11" name="Content Placeholder 10"/>
          <p:cNvPicPr>
            <a:picLocks noGrp="1" noChangeAspect="1"/>
          </p:cNvPicPr>
          <p:nvPr>
            <p:ph idx="1"/>
          </p:nvPr>
        </p:nvPicPr>
        <p:blipFill>
          <a:blip r:embed="rId3"/>
          <a:stretch>
            <a:fillRect/>
          </a:stretch>
        </p:blipFill>
        <p:spPr>
          <a:xfrm>
            <a:off x="457200" y="1170505"/>
            <a:ext cx="3955610" cy="3008312"/>
          </a:xfrm>
          <a:prstGeom prst="rect">
            <a:avLst/>
          </a:prstGeom>
        </p:spPr>
      </p:pic>
      <p:pic>
        <p:nvPicPr>
          <p:cNvPr id="12" name="Picture 11"/>
          <p:cNvPicPr>
            <a:picLocks noChangeAspect="1"/>
          </p:cNvPicPr>
          <p:nvPr/>
        </p:nvPicPr>
        <p:blipFill>
          <a:blip r:embed="rId4"/>
          <a:stretch>
            <a:fillRect/>
          </a:stretch>
        </p:blipFill>
        <p:spPr>
          <a:xfrm>
            <a:off x="4579299" y="1170505"/>
            <a:ext cx="4011083" cy="3008312"/>
          </a:xfrm>
          <a:prstGeom prst="rect">
            <a:avLst/>
          </a:prstGeom>
        </p:spPr>
      </p:pic>
      <p:sp>
        <p:nvSpPr>
          <p:cNvPr id="14" name="Text Placeholder 2"/>
          <p:cNvSpPr txBox="1">
            <a:spLocks/>
          </p:cNvSpPr>
          <p:nvPr/>
        </p:nvSpPr>
        <p:spPr>
          <a:xfrm>
            <a:off x="1" y="4713250"/>
            <a:ext cx="3553522" cy="260194"/>
          </a:xfrm>
          <a:prstGeom prst="rect">
            <a:avLst/>
          </a:prstGeom>
        </p:spPr>
        <p:txBody>
          <a:bodyPr/>
          <a:lstStyle>
            <a:lvl1pPr marL="168275" indent="-168275" algn="l" defTabSz="914400" rtl="0" eaLnBrk="1" latinLnBrk="0" hangingPunct="1">
              <a:lnSpc>
                <a:spcPct val="90000"/>
              </a:lnSpc>
              <a:spcBef>
                <a:spcPts val="1200"/>
              </a:spcBef>
              <a:buClr>
                <a:schemeClr val="accent1"/>
              </a:buClr>
              <a:buFont typeface="Wingdings" panose="05000000000000000000" pitchFamily="2" charset="2"/>
              <a:buChar char="§"/>
              <a:defRPr lang="en-US" sz="18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200"/>
              </a:spcBef>
              <a:buClr>
                <a:schemeClr val="accent1"/>
              </a:buClr>
              <a:buFont typeface="Wingdings" panose="05000000000000000000" pitchFamily="2" charset="2"/>
              <a:buChar char="§"/>
              <a:defRPr lang="en-US" sz="18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smtClean="0">
                <a:latin typeface="+mn-lt"/>
              </a:rPr>
              <a:t>Thursz, NEJM 2015</a:t>
            </a:r>
          </a:p>
          <a:p>
            <a:endParaRPr lang="en-US" dirty="0"/>
          </a:p>
        </p:txBody>
      </p:sp>
      <p:sp>
        <p:nvSpPr>
          <p:cNvPr id="15" name="TextBox 14"/>
          <p:cNvSpPr txBox="1"/>
          <p:nvPr/>
        </p:nvSpPr>
        <p:spPr bwMode="auto">
          <a:xfrm>
            <a:off x="5984488" y="2929054"/>
            <a:ext cx="1925444" cy="369332"/>
          </a:xfrm>
          <a:prstGeom prst="rect">
            <a:avLst/>
          </a:prstGeom>
          <a:noFill/>
          <a:ln w="19050" algn="ctr">
            <a:noFill/>
            <a:miter lim="800000"/>
            <a:headEnd/>
            <a:tailEnd/>
          </a:ln>
        </p:spPr>
        <p:txBody>
          <a:bodyPr wrap="square" lIns="0" tIns="0" rIns="0" bIns="0" rtlCol="0">
            <a:spAutoFit/>
          </a:bodyPr>
          <a:lstStyle/>
          <a:p>
            <a:r>
              <a:rPr lang="en-US" sz="2400" b="1" dirty="0" smtClean="0">
                <a:solidFill>
                  <a:srgbClr val="FF0000"/>
                </a:solidFill>
              </a:rPr>
              <a:t>P value 0.06</a:t>
            </a:r>
          </a:p>
        </p:txBody>
      </p:sp>
    </p:spTree>
    <p:extLst>
      <p:ext uri="{BB962C8B-B14F-4D97-AF65-F5344CB8AC3E}">
        <p14:creationId xmlns:p14="http://schemas.microsoft.com/office/powerpoint/2010/main" val="2471331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33" y="89627"/>
            <a:ext cx="8089901" cy="1015663"/>
          </a:xfrm>
        </p:spPr>
        <p:txBody>
          <a:bodyPr/>
          <a:lstStyle/>
          <a:p>
            <a:r>
              <a:rPr lang="en-US" sz="2800" dirty="0">
                <a:solidFill>
                  <a:schemeClr val="accent4"/>
                </a:solidFill>
              </a:rPr>
              <a:t>ST</a:t>
            </a:r>
            <a:r>
              <a:rPr lang="en-US" sz="2800" dirty="0"/>
              <a:t>eroids </a:t>
            </a:r>
            <a:r>
              <a:rPr lang="en-US" sz="2800" dirty="0">
                <a:solidFill>
                  <a:schemeClr val="accent4"/>
                </a:solidFill>
              </a:rPr>
              <a:t>O</a:t>
            </a:r>
            <a:r>
              <a:rPr lang="en-US" sz="2800" dirty="0"/>
              <a:t>r </a:t>
            </a:r>
            <a:r>
              <a:rPr lang="en-US" sz="2800" dirty="0">
                <a:solidFill>
                  <a:schemeClr val="accent4"/>
                </a:solidFill>
              </a:rPr>
              <a:t>P</a:t>
            </a:r>
            <a:r>
              <a:rPr lang="en-US" sz="2800" dirty="0"/>
              <a:t>entoxifylline for </a:t>
            </a:r>
            <a:r>
              <a:rPr lang="en-US" sz="2800" dirty="0">
                <a:solidFill>
                  <a:schemeClr val="accent4"/>
                </a:solidFill>
              </a:rPr>
              <a:t>A</a:t>
            </a:r>
            <a:r>
              <a:rPr lang="en-US" sz="2800" dirty="0"/>
              <a:t>lcoholic </a:t>
            </a:r>
            <a:r>
              <a:rPr lang="en-US" sz="2800" dirty="0">
                <a:solidFill>
                  <a:schemeClr val="accent4"/>
                </a:solidFill>
              </a:rPr>
              <a:t>H</a:t>
            </a:r>
            <a:r>
              <a:rPr lang="en-US" sz="2800" dirty="0"/>
              <a:t>epatitis</a:t>
            </a:r>
            <a:r>
              <a:rPr lang="en-US" dirty="0"/>
              <a:t/>
            </a:r>
            <a:br>
              <a:rPr lang="en-US" dirty="0"/>
            </a:br>
            <a:endParaRPr lang="en-US" dirty="0"/>
          </a:p>
        </p:txBody>
      </p:sp>
      <p:pic>
        <p:nvPicPr>
          <p:cNvPr id="7" name="Content Placeholder 6"/>
          <p:cNvPicPr>
            <a:picLocks noGrp="1" noChangeAspect="1"/>
          </p:cNvPicPr>
          <p:nvPr>
            <p:ph idx="1"/>
          </p:nvPr>
        </p:nvPicPr>
        <p:blipFill>
          <a:blip r:embed="rId3"/>
          <a:stretch>
            <a:fillRect/>
          </a:stretch>
        </p:blipFill>
        <p:spPr>
          <a:xfrm>
            <a:off x="4612513" y="1139164"/>
            <a:ext cx="3934588" cy="3008312"/>
          </a:xfrm>
          <a:prstGeom prst="rect">
            <a:avLst/>
          </a:prstGeom>
        </p:spPr>
      </p:pic>
      <p:pic>
        <p:nvPicPr>
          <p:cNvPr id="8" name="Picture 7"/>
          <p:cNvPicPr>
            <a:picLocks noChangeAspect="1"/>
          </p:cNvPicPr>
          <p:nvPr/>
        </p:nvPicPr>
        <p:blipFill>
          <a:blip r:embed="rId4"/>
          <a:stretch>
            <a:fillRect/>
          </a:stretch>
        </p:blipFill>
        <p:spPr>
          <a:xfrm>
            <a:off x="118860" y="1071267"/>
            <a:ext cx="4291698" cy="2289544"/>
          </a:xfrm>
          <a:prstGeom prst="rect">
            <a:avLst/>
          </a:prstGeom>
        </p:spPr>
      </p:pic>
      <p:sp>
        <p:nvSpPr>
          <p:cNvPr id="9" name="Multiply 8"/>
          <p:cNvSpPr/>
          <p:nvPr/>
        </p:nvSpPr>
        <p:spPr bwMode="auto">
          <a:xfrm>
            <a:off x="7187609" y="1190846"/>
            <a:ext cx="914400" cy="914400"/>
          </a:xfrm>
          <a:prstGeom prst="mathMultiply">
            <a:avLst/>
          </a:prstGeom>
          <a:solidFill>
            <a:srgbClr val="FF0000"/>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0" name="Picture 6" descr="A 3d Human Character A Question Mark Background Stock Photo, Picture And  Royalty Free Image. Image 221758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7609" y="2643320"/>
            <a:ext cx="980097" cy="9800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
          <p:cNvSpPr txBox="1">
            <a:spLocks/>
          </p:cNvSpPr>
          <p:nvPr/>
        </p:nvSpPr>
        <p:spPr>
          <a:xfrm>
            <a:off x="1" y="4713250"/>
            <a:ext cx="3553522" cy="260194"/>
          </a:xfrm>
          <a:prstGeom prst="rect">
            <a:avLst/>
          </a:prstGeom>
        </p:spPr>
        <p:txBody>
          <a:bodyPr/>
          <a:lstStyle>
            <a:lvl1pPr marL="168275" indent="-168275" algn="l" defTabSz="914400" rtl="0" eaLnBrk="1" latinLnBrk="0" hangingPunct="1">
              <a:lnSpc>
                <a:spcPct val="90000"/>
              </a:lnSpc>
              <a:spcBef>
                <a:spcPts val="1200"/>
              </a:spcBef>
              <a:buClr>
                <a:schemeClr val="accent1"/>
              </a:buClr>
              <a:buFont typeface="Wingdings" panose="05000000000000000000" pitchFamily="2" charset="2"/>
              <a:buChar char="§"/>
              <a:defRPr lang="en-US" sz="18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200"/>
              </a:spcBef>
              <a:buClr>
                <a:schemeClr val="accent1"/>
              </a:buClr>
              <a:buFont typeface="Wingdings" panose="05000000000000000000" pitchFamily="2" charset="2"/>
              <a:buChar char="§"/>
              <a:defRPr lang="en-US" sz="18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200"/>
              </a:spcBef>
              <a:buClr>
                <a:schemeClr val="accent1"/>
              </a:buClr>
              <a:buFont typeface="Arial" panose="020B0604020202020204" pitchFamily="34" charset="0"/>
              <a:buChar char="•"/>
              <a:defRPr lang="en-US" sz="18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dirty="0" smtClean="0">
                <a:latin typeface="+mn-lt"/>
              </a:rPr>
              <a:t>Thursz, NEJM 2015</a:t>
            </a:r>
          </a:p>
          <a:p>
            <a:endParaRPr lang="en-US" dirty="0"/>
          </a:p>
        </p:txBody>
      </p:sp>
      <p:sp>
        <p:nvSpPr>
          <p:cNvPr id="12" name="TextBox 11"/>
          <p:cNvSpPr txBox="1"/>
          <p:nvPr/>
        </p:nvSpPr>
        <p:spPr bwMode="auto">
          <a:xfrm>
            <a:off x="457199" y="3531923"/>
            <a:ext cx="3765395" cy="615553"/>
          </a:xfrm>
          <a:prstGeom prst="rect">
            <a:avLst/>
          </a:prstGeom>
          <a:noFill/>
          <a:ln w="19050" algn="ctr">
            <a:noFill/>
            <a:miter lim="800000"/>
            <a:headEnd/>
            <a:tailEnd/>
          </a:ln>
        </p:spPr>
        <p:txBody>
          <a:bodyPr wrap="square" lIns="0" tIns="0" rIns="0" bIns="0" rtlCol="0">
            <a:spAutoFit/>
          </a:bodyPr>
          <a:lstStyle/>
          <a:p>
            <a:r>
              <a:rPr lang="en-US" sz="2000" b="1" dirty="0" smtClean="0">
                <a:solidFill>
                  <a:srgbClr val="FF0000"/>
                </a:solidFill>
              </a:rPr>
              <a:t>Infections were twice as common in prednisolone group (P = 0.002)! </a:t>
            </a:r>
          </a:p>
        </p:txBody>
      </p:sp>
    </p:spTree>
    <p:extLst>
      <p:ext uri="{BB962C8B-B14F-4D97-AF65-F5344CB8AC3E}">
        <p14:creationId xmlns:p14="http://schemas.microsoft.com/office/powerpoint/2010/main" val="3594309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0" y="205740"/>
            <a:ext cx="8814418" cy="467820"/>
          </a:xfrm>
        </p:spPr>
        <p:txBody>
          <a:bodyPr>
            <a:normAutofit fontScale="90000"/>
          </a:bodyPr>
          <a:lstStyle/>
          <a:p>
            <a:r>
              <a:rPr lang="en-US" b="1" dirty="0" smtClean="0"/>
              <a:t>UCSF Fresno Hepatology </a:t>
            </a:r>
            <a:r>
              <a:rPr lang="en-US" b="1" dirty="0"/>
              <a:t>R</a:t>
            </a:r>
            <a:r>
              <a:rPr lang="en-US" b="1" dirty="0" smtClean="0"/>
              <a:t>ounds circa 2022</a:t>
            </a:r>
            <a:endParaRPr lang="en-US" b="1" dirty="0"/>
          </a:p>
        </p:txBody>
      </p:sp>
      <p:sp>
        <p:nvSpPr>
          <p:cNvPr id="8" name="Content Placeholder 7"/>
          <p:cNvSpPr>
            <a:spLocks noGrp="1"/>
          </p:cNvSpPr>
          <p:nvPr>
            <p:ph sz="half" idx="1"/>
          </p:nvPr>
        </p:nvSpPr>
        <p:spPr>
          <a:xfrm>
            <a:off x="171211" y="1333182"/>
            <a:ext cx="4847145" cy="3497580"/>
          </a:xfrm>
        </p:spPr>
        <p:txBody>
          <a:bodyPr/>
          <a:lstStyle/>
          <a:p>
            <a:r>
              <a:rPr lang="en-US" sz="1800" dirty="0" smtClean="0"/>
              <a:t>28 F </a:t>
            </a:r>
            <a:r>
              <a:rPr lang="en-US" sz="1800" dirty="0"/>
              <a:t>with </a:t>
            </a:r>
            <a:r>
              <a:rPr lang="en-US" sz="1800" dirty="0" smtClean="0"/>
              <a:t>escalating use of ETOH over previous few months</a:t>
            </a:r>
          </a:p>
          <a:p>
            <a:r>
              <a:rPr lang="en-US" sz="1800" dirty="0" smtClean="0"/>
              <a:t>Multiple life stressors</a:t>
            </a:r>
          </a:p>
          <a:p>
            <a:r>
              <a:rPr lang="en-US" sz="1800" dirty="0" smtClean="0"/>
              <a:t>1-2 glasses of wine → 1-2 bottles of wine</a:t>
            </a:r>
          </a:p>
          <a:p>
            <a:r>
              <a:rPr lang="en-US" sz="1800" dirty="0" smtClean="0"/>
              <a:t>Stopped ETOH 2 weeks ago</a:t>
            </a:r>
            <a:endParaRPr lang="en-US" sz="1800" dirty="0"/>
          </a:p>
          <a:p>
            <a:r>
              <a:rPr lang="en-US" sz="1800" dirty="0"/>
              <a:t>Presented with </a:t>
            </a:r>
            <a:r>
              <a:rPr lang="en-US" sz="1800" dirty="0" smtClean="0"/>
              <a:t>jaundice, ascites</a:t>
            </a:r>
          </a:p>
          <a:p>
            <a:r>
              <a:rPr lang="en-US" sz="1800" dirty="0" smtClean="0"/>
              <a:t>Mentation </a:t>
            </a:r>
            <a:r>
              <a:rPr lang="en-US" sz="1800" dirty="0"/>
              <a:t>intact. </a:t>
            </a:r>
          </a:p>
          <a:p>
            <a:r>
              <a:rPr lang="en-US" sz="1800" dirty="0" smtClean="0"/>
              <a:t>TB 24, albumin 3.1, AST 89, ALT 37, </a:t>
            </a:r>
            <a:r>
              <a:rPr lang="en-US" sz="1800" dirty="0"/>
              <a:t>INR 2.4, </a:t>
            </a:r>
            <a:r>
              <a:rPr lang="en-US" sz="1800" dirty="0" smtClean="0"/>
              <a:t>platelets </a:t>
            </a:r>
            <a:r>
              <a:rPr lang="en-US" sz="1800" dirty="0"/>
              <a:t>97</a:t>
            </a:r>
          </a:p>
          <a:p>
            <a:endParaRPr lang="en-US" dirty="0"/>
          </a:p>
        </p:txBody>
      </p:sp>
      <p:sp>
        <p:nvSpPr>
          <p:cNvPr id="11" name="Slide Number Placeholder 6"/>
          <p:cNvSpPr>
            <a:spLocks noGrp="1"/>
          </p:cNvSpPr>
          <p:nvPr>
            <p:ph type="sldNum" sz="quarter" idx="4294967295"/>
          </p:nvPr>
        </p:nvSpPr>
        <p:spPr>
          <a:xfrm>
            <a:off x="0" y="4772025"/>
            <a:ext cx="246063" cy="11747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3</a:t>
            </a:fld>
            <a:endParaRPr lang="en-US" dirty="0"/>
          </a:p>
        </p:txBody>
      </p:sp>
      <p:grpSp>
        <p:nvGrpSpPr>
          <p:cNvPr id="15" name="Group 14"/>
          <p:cNvGrpSpPr/>
          <p:nvPr/>
        </p:nvGrpSpPr>
        <p:grpSpPr>
          <a:xfrm>
            <a:off x="5877539" y="1225655"/>
            <a:ext cx="2001708" cy="1500336"/>
            <a:chOff x="4992081" y="314325"/>
            <a:chExt cx="2608869" cy="1931648"/>
          </a:xfrm>
        </p:grpSpPr>
        <p:sp>
          <p:nvSpPr>
            <p:cNvPr id="16" name="Oval Callout 15"/>
            <p:cNvSpPr/>
            <p:nvPr/>
          </p:nvSpPr>
          <p:spPr>
            <a:xfrm>
              <a:off x="4992081" y="314325"/>
              <a:ext cx="2608869" cy="1931648"/>
            </a:xfrm>
            <a:prstGeom prst="wedgeEllipseCallou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5500116" y="822670"/>
              <a:ext cx="1943100" cy="1307643"/>
            </a:xfrm>
            <a:prstGeom prst="rect">
              <a:avLst/>
            </a:prstGeom>
            <a:noFill/>
          </p:spPr>
          <p:txBody>
            <a:bodyPr wrap="square" rtlCol="0">
              <a:spAutoFit/>
            </a:bodyPr>
            <a:lstStyle/>
            <a:p>
              <a:r>
                <a:rPr lang="en-US" sz="2000" dirty="0">
                  <a:solidFill>
                    <a:schemeClr val="bg1"/>
                  </a:solidFill>
                </a:rPr>
                <a:t>Is this acute liver failure? </a:t>
              </a:r>
            </a:p>
          </p:txBody>
        </p:sp>
      </p:grpSp>
      <p:grpSp>
        <p:nvGrpSpPr>
          <p:cNvPr id="18" name="Group 17"/>
          <p:cNvGrpSpPr/>
          <p:nvPr/>
        </p:nvGrpSpPr>
        <p:grpSpPr>
          <a:xfrm>
            <a:off x="5300829" y="3225249"/>
            <a:ext cx="2199901" cy="1409090"/>
            <a:chOff x="5274345" y="2628900"/>
            <a:chExt cx="2440905" cy="1771650"/>
          </a:xfrm>
        </p:grpSpPr>
        <p:sp>
          <p:nvSpPr>
            <p:cNvPr id="19" name="Oval Callout 18"/>
            <p:cNvSpPr/>
            <p:nvPr/>
          </p:nvSpPr>
          <p:spPr>
            <a:xfrm>
              <a:off x="5274345" y="2628900"/>
              <a:ext cx="2326605" cy="1771650"/>
            </a:xfrm>
            <a:prstGeom prst="wedgeEllipseCallou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p:cNvSpPr txBox="1"/>
            <p:nvPr/>
          </p:nvSpPr>
          <p:spPr>
            <a:xfrm>
              <a:off x="5583612" y="3011829"/>
              <a:ext cx="2131638" cy="1160904"/>
            </a:xfrm>
            <a:prstGeom prst="rect">
              <a:avLst/>
            </a:prstGeom>
            <a:noFill/>
          </p:spPr>
          <p:txBody>
            <a:bodyPr wrap="square" rtlCol="0">
              <a:spAutoFit/>
            </a:bodyPr>
            <a:lstStyle/>
            <a:p>
              <a:r>
                <a:rPr lang="en-US" dirty="0">
                  <a:solidFill>
                    <a:schemeClr val="bg1"/>
                  </a:solidFill>
                </a:rPr>
                <a:t>Is this decompensated cirrhosis?  </a:t>
              </a:r>
            </a:p>
          </p:txBody>
        </p:sp>
      </p:grpSp>
    </p:spTree>
    <p:extLst>
      <p:ext uri="{BB962C8B-B14F-4D97-AF65-F5344CB8AC3E}">
        <p14:creationId xmlns:p14="http://schemas.microsoft.com/office/powerpoint/2010/main" val="516413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85" y="171502"/>
            <a:ext cx="8839199" cy="519874"/>
          </a:xfrm>
        </p:spPr>
        <p:txBody>
          <a:bodyPr>
            <a:noAutofit/>
          </a:bodyPr>
          <a:lstStyle/>
          <a:p>
            <a:r>
              <a:rPr lang="en-US" sz="2400" b="1" dirty="0"/>
              <a:t>My </a:t>
            </a:r>
            <a:r>
              <a:rPr lang="en-US" sz="2400" b="1" dirty="0" smtClean="0"/>
              <a:t>Patient </a:t>
            </a:r>
            <a:r>
              <a:rPr lang="en-US" sz="2400" b="1" dirty="0"/>
              <a:t>is </a:t>
            </a:r>
            <a:r>
              <a:rPr lang="en-US" sz="2400" b="1" dirty="0" smtClean="0"/>
              <a:t>Not </a:t>
            </a:r>
            <a:r>
              <a:rPr lang="en-US" sz="2400" b="1" dirty="0"/>
              <a:t>R</a:t>
            </a:r>
            <a:r>
              <a:rPr lang="en-US" sz="2400" b="1" dirty="0" smtClean="0"/>
              <a:t>ecovering</a:t>
            </a:r>
            <a:r>
              <a:rPr lang="en-US" sz="2400" b="1" dirty="0"/>
              <a:t>: is </a:t>
            </a:r>
            <a:r>
              <a:rPr lang="en-US" sz="2400" b="1" dirty="0" smtClean="0"/>
              <a:t>Transplant </a:t>
            </a:r>
            <a:r>
              <a:rPr lang="en-US" sz="2400" b="1" dirty="0"/>
              <a:t>an </a:t>
            </a:r>
            <a:r>
              <a:rPr lang="en-US" sz="2400" b="1" dirty="0" smtClean="0"/>
              <a:t>Option</a:t>
            </a:r>
            <a:r>
              <a:rPr lang="en-US" sz="2400" b="1" dirty="0"/>
              <a:t>? </a:t>
            </a:r>
            <a:endParaRPr lang="en-US" sz="2400" dirty="0"/>
          </a:p>
        </p:txBody>
      </p:sp>
      <p:sp>
        <p:nvSpPr>
          <p:cNvPr id="4" name="Content Placeholder 3"/>
          <p:cNvSpPr>
            <a:spLocks noGrp="1"/>
          </p:cNvSpPr>
          <p:nvPr>
            <p:ph sz="half" idx="1"/>
          </p:nvPr>
        </p:nvSpPr>
        <p:spPr>
          <a:xfrm>
            <a:off x="319314" y="1252330"/>
            <a:ext cx="4239434" cy="3650974"/>
          </a:xfrm>
        </p:spPr>
        <p:txBody>
          <a:bodyPr>
            <a:normAutofit/>
          </a:bodyPr>
          <a:lstStyle/>
          <a:p>
            <a:pPr marL="0" indent="0">
              <a:buNone/>
            </a:pPr>
            <a:r>
              <a:rPr lang="en-US" sz="1400" b="1" dirty="0" smtClean="0"/>
              <a:t>Limited Sobriety Pathways</a:t>
            </a:r>
          </a:p>
          <a:p>
            <a:r>
              <a:rPr lang="en-US" sz="1400" dirty="0" smtClean="0"/>
              <a:t>Lack of stable social support</a:t>
            </a:r>
          </a:p>
          <a:p>
            <a:r>
              <a:rPr lang="en-US" sz="1400" dirty="0" smtClean="0"/>
              <a:t>Lack in insight </a:t>
            </a:r>
          </a:p>
          <a:p>
            <a:r>
              <a:rPr lang="en-US" sz="1400" dirty="0" smtClean="0"/>
              <a:t>Failure at prior attempts to established sobriety</a:t>
            </a:r>
          </a:p>
          <a:p>
            <a:r>
              <a:rPr lang="en-US" sz="1400" dirty="0" smtClean="0"/>
              <a:t>Continued use despite being counseled to stop</a:t>
            </a:r>
          </a:p>
          <a:p>
            <a:r>
              <a:rPr lang="en-US" sz="1400" dirty="0" smtClean="0"/>
              <a:t>Lack of adequate coping skills</a:t>
            </a:r>
          </a:p>
          <a:p>
            <a:r>
              <a:rPr lang="en-US" sz="1400" dirty="0" smtClean="0"/>
              <a:t>Drinking despite problems at work, home of school</a:t>
            </a:r>
          </a:p>
          <a:p>
            <a:r>
              <a:rPr lang="en-US" sz="1400" dirty="0" smtClean="0"/>
              <a:t>Failure at structured addiction treatment programs</a:t>
            </a:r>
          </a:p>
          <a:p>
            <a:r>
              <a:rPr lang="en-US" sz="1400" dirty="0" smtClean="0"/>
              <a:t>Multiple substance use disorder</a:t>
            </a:r>
          </a:p>
          <a:p>
            <a:r>
              <a:rPr lang="en-US" sz="1400" dirty="0" smtClean="0"/>
              <a:t>DUI or other legal consequences </a:t>
            </a:r>
            <a:endParaRPr lang="en-US" sz="1400" dirty="0"/>
          </a:p>
        </p:txBody>
      </p:sp>
      <p:pic>
        <p:nvPicPr>
          <p:cNvPr id="6" name="Picture 2" descr="First liver transplant from a living donor in Odisha - Telegraph In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946" y="1563756"/>
            <a:ext cx="3797488" cy="251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2800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0"/>
            <a:ext cx="8089900" cy="1519079"/>
          </a:xfrm>
        </p:spPr>
        <p:txBody>
          <a:bodyPr>
            <a:normAutofit/>
          </a:bodyPr>
          <a:lstStyle/>
          <a:p>
            <a:r>
              <a:rPr lang="en-US" sz="2200" b="1" dirty="0" smtClean="0"/>
              <a:t>Early </a:t>
            </a:r>
            <a:r>
              <a:rPr lang="en-US" sz="2200" b="1" dirty="0"/>
              <a:t>vs Standard Liver Transplant for Alcohol-Associated Liver </a:t>
            </a:r>
            <a:r>
              <a:rPr lang="en-US" sz="2200" b="1" dirty="0" smtClean="0"/>
              <a:t>Disease: Survival and Relapse Rates</a:t>
            </a:r>
            <a:r>
              <a:rPr lang="en-US" b="1" dirty="0"/>
              <a:t/>
            </a:r>
            <a:br>
              <a:rPr lang="en-US" b="1" dirty="0"/>
            </a:br>
            <a:endParaRPr lang="en-US" dirty="0"/>
          </a:p>
        </p:txBody>
      </p:sp>
      <p:sp>
        <p:nvSpPr>
          <p:cNvPr id="3" name="Text Placeholder 2"/>
          <p:cNvSpPr>
            <a:spLocks noGrp="1"/>
          </p:cNvSpPr>
          <p:nvPr>
            <p:ph type="body" sz="quarter" idx="10"/>
          </p:nvPr>
        </p:nvSpPr>
        <p:spPr/>
        <p:txBody>
          <a:bodyPr/>
          <a:lstStyle/>
          <a:p>
            <a:r>
              <a:rPr lang="pt-BR" i="1" dirty="0"/>
              <a:t>JAMA Surg. </a:t>
            </a:r>
            <a:r>
              <a:rPr lang="pt-BR" dirty="0"/>
              <a:t>2021;156(11):1026-1034. doi:10.1001/jamasurg.2021.3748</a:t>
            </a:r>
            <a:endParaRPr lang="en-US" dirty="0"/>
          </a:p>
        </p:txBody>
      </p:sp>
      <p:pic>
        <p:nvPicPr>
          <p:cNvPr id="5" name="Content Placeholder 4"/>
          <p:cNvPicPr>
            <a:picLocks noGrp="1" noChangeAspect="1"/>
          </p:cNvPicPr>
          <p:nvPr>
            <p:ph sz="half" idx="1"/>
          </p:nvPr>
        </p:nvPicPr>
        <p:blipFill>
          <a:blip r:embed="rId3"/>
          <a:stretch>
            <a:fillRect/>
          </a:stretch>
        </p:blipFill>
        <p:spPr>
          <a:xfrm>
            <a:off x="311269" y="1346800"/>
            <a:ext cx="4426045" cy="2952909"/>
          </a:xfrm>
          <a:prstGeom prst="rect">
            <a:avLst/>
          </a:prstGeom>
        </p:spPr>
      </p:pic>
      <p:pic>
        <p:nvPicPr>
          <p:cNvPr id="7" name="Picture 6"/>
          <p:cNvPicPr>
            <a:picLocks noChangeAspect="1"/>
          </p:cNvPicPr>
          <p:nvPr/>
        </p:nvPicPr>
        <p:blipFill>
          <a:blip r:embed="rId4"/>
          <a:stretch>
            <a:fillRect/>
          </a:stretch>
        </p:blipFill>
        <p:spPr>
          <a:xfrm>
            <a:off x="4545495" y="1346800"/>
            <a:ext cx="3797958" cy="2890009"/>
          </a:xfrm>
          <a:prstGeom prst="rect">
            <a:avLst/>
          </a:prstGeom>
        </p:spPr>
      </p:pic>
      <p:pic>
        <p:nvPicPr>
          <p:cNvPr id="8" name="Picture 7"/>
          <p:cNvPicPr>
            <a:picLocks noChangeAspect="1"/>
          </p:cNvPicPr>
          <p:nvPr/>
        </p:nvPicPr>
        <p:blipFill>
          <a:blip r:embed="rId5"/>
          <a:stretch>
            <a:fillRect/>
          </a:stretch>
        </p:blipFill>
        <p:spPr>
          <a:xfrm>
            <a:off x="4258593" y="4122888"/>
            <a:ext cx="1156798" cy="674160"/>
          </a:xfrm>
          <a:prstGeom prst="rect">
            <a:avLst/>
          </a:prstGeom>
        </p:spPr>
      </p:pic>
      <p:sp>
        <p:nvSpPr>
          <p:cNvPr id="9" name="Rectangle 8"/>
          <p:cNvSpPr/>
          <p:nvPr/>
        </p:nvSpPr>
        <p:spPr>
          <a:xfrm>
            <a:off x="4545495" y="1346800"/>
            <a:ext cx="291548" cy="263339"/>
          </a:xfrm>
          <a:prstGeom prst="rect">
            <a:avLst/>
          </a:prstGeom>
          <a:solidFill>
            <a:srgbClr val="F8F8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11269" y="1318640"/>
            <a:ext cx="291548" cy="263339"/>
          </a:xfrm>
          <a:prstGeom prst="rect">
            <a:avLst/>
          </a:prstGeom>
          <a:solidFill>
            <a:srgbClr val="F8F8F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08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26124"/>
            <a:ext cx="8459956" cy="542949"/>
          </a:xfrm>
        </p:spPr>
        <p:txBody>
          <a:bodyPr>
            <a:noAutofit/>
          </a:bodyPr>
          <a:lstStyle/>
          <a:p>
            <a:r>
              <a:rPr lang="en-GB" sz="2400" b="1" dirty="0"/>
              <a:t>Impact of M</a:t>
            </a:r>
            <a:r>
              <a:rPr lang="en-GB" sz="2400" b="1" dirty="0" smtClean="0"/>
              <a:t>inimum Unit Pricing </a:t>
            </a:r>
            <a:r>
              <a:rPr lang="en-GB" sz="2400" b="1" dirty="0"/>
              <a:t>in British Colombia</a:t>
            </a:r>
            <a:endParaRPr lang="en-US" sz="2400" b="1" dirty="0"/>
          </a:p>
        </p:txBody>
      </p:sp>
      <p:pic>
        <p:nvPicPr>
          <p:cNvPr id="5" name="Content Placeholder 4" descr="Screen Clipping">
            <a:extLst>
              <a:ext uri="{FF2B5EF4-FFF2-40B4-BE49-F238E27FC236}">
                <a16:creationId xmlns:a16="http://schemas.microsoft.com/office/drawing/2014/main" id="{9750E0BB-A482-4D4B-B0D8-F714D0ACCCCA}"/>
              </a:ext>
            </a:extLst>
          </p:cNvPr>
          <p:cNvPicPr>
            <a:picLocks noGrp="1" noChangeAspect="1"/>
          </p:cNvPicPr>
          <p:nvPr>
            <p:ph sz="half"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8013" y="966360"/>
            <a:ext cx="5345421" cy="3707915"/>
          </a:xfrm>
          <a:prstGeom prst="rect">
            <a:avLst/>
          </a:prstGeom>
        </p:spPr>
      </p:pic>
      <p:sp>
        <p:nvSpPr>
          <p:cNvPr id="6" name="Text Placeholder 2">
            <a:extLst>
              <a:ext uri="{FF2B5EF4-FFF2-40B4-BE49-F238E27FC236}">
                <a16:creationId xmlns:a16="http://schemas.microsoft.com/office/drawing/2014/main" id="{99D4FF56-6AF6-49A6-917C-ECF0F8029634}"/>
              </a:ext>
            </a:extLst>
          </p:cNvPr>
          <p:cNvSpPr>
            <a:spLocks noGrp="1"/>
          </p:cNvSpPr>
          <p:nvPr>
            <p:ph type="body" sz="quarter" idx="10"/>
          </p:nvPr>
        </p:nvSpPr>
        <p:spPr>
          <a:xfrm>
            <a:off x="-9011" y="4750905"/>
            <a:ext cx="6017501" cy="392596"/>
          </a:xfrm>
        </p:spPr>
        <p:txBody>
          <a:bodyPr/>
          <a:lstStyle/>
          <a:p>
            <a:r>
              <a:rPr lang="en-GB" sz="800" dirty="0"/>
              <a:t>Sheron N. J </a:t>
            </a:r>
            <a:r>
              <a:rPr lang="en-GB" sz="800" dirty="0" err="1"/>
              <a:t>Hepatol</a:t>
            </a:r>
            <a:r>
              <a:rPr lang="en-GB" sz="800" dirty="0"/>
              <a:t> 2016;64:957</a:t>
            </a:r>
            <a:r>
              <a:rPr lang="en-GB" sz="800" dirty="0">
                <a:sym typeface="Symbol" panose="05050102010706020507" pitchFamily="18" charset="2"/>
              </a:rPr>
              <a:t></a:t>
            </a:r>
            <a:r>
              <a:rPr lang="en-GB" sz="800" dirty="0"/>
              <a:t>67;</a:t>
            </a:r>
          </a:p>
          <a:p>
            <a:r>
              <a:rPr lang="en-GB" sz="800" dirty="0"/>
              <a:t>EASL CPG ALD. J </a:t>
            </a:r>
            <a:r>
              <a:rPr lang="en-GB" sz="800" dirty="0" err="1"/>
              <a:t>Hepatol</a:t>
            </a:r>
            <a:r>
              <a:rPr lang="en-GB" sz="800" dirty="0"/>
              <a:t> 2018;69:154–81</a:t>
            </a:r>
          </a:p>
        </p:txBody>
      </p:sp>
    </p:spTree>
    <p:extLst>
      <p:ext uri="{BB962C8B-B14F-4D97-AF65-F5344CB8AC3E}">
        <p14:creationId xmlns:p14="http://schemas.microsoft.com/office/powerpoint/2010/main" val="34067758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99392"/>
            <a:ext cx="8089900" cy="523460"/>
          </a:xfrm>
        </p:spPr>
        <p:txBody>
          <a:bodyPr>
            <a:normAutofit fontScale="90000"/>
          </a:bodyPr>
          <a:lstStyle/>
          <a:p>
            <a:r>
              <a:rPr lang="en-US" sz="3200" b="1" dirty="0" smtClean="0"/>
              <a:t>Key takeaways: </a:t>
            </a:r>
            <a:endParaRPr lang="en-US" sz="3200" b="1" dirty="0"/>
          </a:p>
        </p:txBody>
      </p:sp>
      <p:sp>
        <p:nvSpPr>
          <p:cNvPr id="3" name="Content Placeholder 2"/>
          <p:cNvSpPr>
            <a:spLocks noGrp="1"/>
          </p:cNvSpPr>
          <p:nvPr>
            <p:ph idx="1"/>
          </p:nvPr>
        </p:nvSpPr>
        <p:spPr>
          <a:xfrm>
            <a:off x="432940" y="1136706"/>
            <a:ext cx="8089901" cy="3759971"/>
          </a:xfrm>
        </p:spPr>
        <p:txBody>
          <a:bodyPr/>
          <a:lstStyle/>
          <a:p>
            <a:r>
              <a:rPr lang="en-US" sz="2000" dirty="0" smtClean="0"/>
              <a:t>Societal disruptions due to COVID-19 pandemic led to increase in harmful alcohol consumption</a:t>
            </a:r>
          </a:p>
          <a:p>
            <a:r>
              <a:rPr lang="en-US" sz="2000" dirty="0" smtClean="0"/>
              <a:t>Admissions for alcohol-related liver disease have skyrocketed </a:t>
            </a:r>
          </a:p>
          <a:p>
            <a:r>
              <a:rPr lang="en-US" sz="2000" dirty="0" smtClean="0"/>
              <a:t>The impact of COVID-19 and harmful patterns of drinking will likely be long lasting</a:t>
            </a:r>
          </a:p>
          <a:p>
            <a:r>
              <a:rPr lang="en-US" sz="2000" dirty="0" smtClean="0"/>
              <a:t>Expertise is needed in management of acute and chronic complications of alcohol related liver disease</a:t>
            </a:r>
          </a:p>
          <a:p>
            <a:r>
              <a:rPr lang="en-GB" sz="2000" dirty="0"/>
              <a:t>Non-pharmacological/psychosocial management of the addictive process is </a:t>
            </a:r>
            <a:r>
              <a:rPr lang="en-GB" sz="2000" dirty="0" smtClean="0"/>
              <a:t>key to long term success</a:t>
            </a:r>
            <a:endParaRPr lang="en-GB" sz="2000" dirty="0"/>
          </a:p>
          <a:p>
            <a:endParaRPr lang="en-US" dirty="0" smtClean="0"/>
          </a:p>
          <a:p>
            <a:endParaRPr lang="en-US" dirty="0" smtClean="0"/>
          </a:p>
          <a:p>
            <a:endParaRPr lang="en-US" dirty="0"/>
          </a:p>
        </p:txBody>
      </p:sp>
    </p:spTree>
    <p:extLst>
      <p:ext uri="{BB962C8B-B14F-4D97-AF65-F5344CB8AC3E}">
        <p14:creationId xmlns:p14="http://schemas.microsoft.com/office/powerpoint/2010/main" val="3853188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3184635" y="3016469"/>
            <a:ext cx="2769861" cy="615553"/>
          </a:xfrm>
          <a:prstGeom prst="rect">
            <a:avLst/>
          </a:prstGeom>
          <a:noFill/>
          <a:ln w="19050" algn="ctr">
            <a:noFill/>
            <a:miter lim="800000"/>
            <a:headEnd/>
            <a:tailEnd/>
          </a:ln>
        </p:spPr>
        <p:txBody>
          <a:bodyPr wrap="none" lIns="0" tIns="0" rIns="0" bIns="0" rtlCol="0">
            <a:spAutoFit/>
          </a:bodyPr>
          <a:lstStyle/>
          <a:p>
            <a:pPr algn="ctr"/>
            <a:r>
              <a:rPr lang="en-US" sz="2000" dirty="0" smtClean="0">
                <a:solidFill>
                  <a:schemeClr val="bg1"/>
                </a:solidFill>
              </a:rPr>
              <a:t>Marina Roytman</a:t>
            </a:r>
          </a:p>
          <a:p>
            <a:pPr algn="ctr"/>
            <a:r>
              <a:rPr lang="en-US" sz="2000" dirty="0" smtClean="0">
                <a:solidFill>
                  <a:schemeClr val="bg1"/>
                </a:solidFill>
              </a:rPr>
              <a:t>Marina.Roytman@ucsf.edu</a:t>
            </a:r>
            <a:r>
              <a:rPr lang="en-US" sz="2000" dirty="0" smtClean="0"/>
              <a:t> </a:t>
            </a:r>
          </a:p>
        </p:txBody>
      </p:sp>
    </p:spTree>
    <p:extLst>
      <p:ext uri="{BB962C8B-B14F-4D97-AF65-F5344CB8AC3E}">
        <p14:creationId xmlns:p14="http://schemas.microsoft.com/office/powerpoint/2010/main" val="292092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61" y="166350"/>
            <a:ext cx="8089900" cy="467820"/>
          </a:xfrm>
        </p:spPr>
        <p:txBody>
          <a:bodyPr>
            <a:normAutofit fontScale="90000"/>
          </a:bodyPr>
          <a:lstStyle/>
          <a:p>
            <a:r>
              <a:rPr lang="en-US" b="1" dirty="0" smtClean="0"/>
              <a:t>How Much </a:t>
            </a:r>
            <a:r>
              <a:rPr lang="en-US" b="1" dirty="0"/>
              <a:t>A</a:t>
            </a:r>
            <a:r>
              <a:rPr lang="en-US" b="1" dirty="0" smtClean="0"/>
              <a:t>lcohol is in a Drink?</a:t>
            </a:r>
            <a:endParaRPr lang="en-US" b="1" dirty="0"/>
          </a:p>
        </p:txBody>
      </p:sp>
      <p:pic>
        <p:nvPicPr>
          <p:cNvPr id="1026" name="Picture 2" descr="Equivalences between different alcoholic beverages, amount of alcohol... |  Download Scientific Diagra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71061" y="1099930"/>
            <a:ext cx="6133425" cy="386766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758608" y="1262180"/>
            <a:ext cx="2194186" cy="1388519"/>
            <a:chOff x="6565692" y="562131"/>
            <a:chExt cx="2405921" cy="2068643"/>
          </a:xfrm>
        </p:grpSpPr>
        <p:sp>
          <p:nvSpPr>
            <p:cNvPr id="5" name="TextBox 4"/>
            <p:cNvSpPr txBox="1"/>
            <p:nvPr/>
          </p:nvSpPr>
          <p:spPr bwMode="auto">
            <a:xfrm>
              <a:off x="6804104" y="857377"/>
              <a:ext cx="1898024" cy="861774"/>
            </a:xfrm>
            <a:prstGeom prst="rect">
              <a:avLst/>
            </a:prstGeom>
            <a:noFill/>
            <a:ln w="19050" algn="ctr">
              <a:noFill/>
              <a:miter lim="800000"/>
              <a:headEnd/>
              <a:tailEnd/>
            </a:ln>
          </p:spPr>
          <p:txBody>
            <a:bodyPr wrap="none" lIns="0" tIns="0" rIns="0" bIns="0" rtlCol="0">
              <a:spAutoFit/>
            </a:bodyPr>
            <a:lstStyle/>
            <a:p>
              <a:pPr algn="ctr"/>
              <a:r>
                <a:rPr lang="en-US" sz="1400" dirty="0" smtClean="0">
                  <a:solidFill>
                    <a:srgbClr val="FF0000"/>
                  </a:solidFill>
                </a:rPr>
                <a:t>Our patient </a:t>
              </a:r>
            </a:p>
            <a:p>
              <a:pPr algn="ctr"/>
              <a:r>
                <a:rPr lang="en-US" sz="1400" dirty="0" smtClean="0">
                  <a:solidFill>
                    <a:srgbClr val="FF0000"/>
                  </a:solidFill>
                </a:rPr>
                <a:t>was consuming </a:t>
              </a:r>
            </a:p>
            <a:p>
              <a:pPr algn="ctr"/>
              <a:r>
                <a:rPr lang="en-US" sz="1400" dirty="0" smtClean="0">
                  <a:solidFill>
                    <a:srgbClr val="FF0000"/>
                  </a:solidFill>
                </a:rPr>
                <a:t>5-10 American drinks </a:t>
              </a:r>
            </a:p>
            <a:p>
              <a:pPr algn="ctr"/>
              <a:r>
                <a:rPr lang="en-US" sz="1400" dirty="0" smtClean="0">
                  <a:solidFill>
                    <a:srgbClr val="FF0000"/>
                  </a:solidFill>
                </a:rPr>
                <a:t>a day</a:t>
              </a:r>
            </a:p>
          </p:txBody>
        </p:sp>
        <p:sp>
          <p:nvSpPr>
            <p:cNvPr id="6" name="Oval 5"/>
            <p:cNvSpPr/>
            <p:nvPr/>
          </p:nvSpPr>
          <p:spPr bwMode="auto">
            <a:xfrm>
              <a:off x="6565692" y="562131"/>
              <a:ext cx="2405921" cy="2068643"/>
            </a:xfrm>
            <a:prstGeom prst="ellipse">
              <a:avLst/>
            </a:prstGeom>
            <a:noFill/>
            <a:ln w="19050" algn="ctr">
              <a:solidFill>
                <a:schemeClr val="accent5"/>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grpSp>
    </p:spTree>
    <p:extLst>
      <p:ext uri="{BB962C8B-B14F-4D97-AF65-F5344CB8AC3E}">
        <p14:creationId xmlns:p14="http://schemas.microsoft.com/office/powerpoint/2010/main" val="366532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94136-063C-48E3-992D-5C8E250C45DB}"/>
              </a:ext>
            </a:extLst>
          </p:cNvPr>
          <p:cNvSpPr>
            <a:spLocks noGrp="1"/>
          </p:cNvSpPr>
          <p:nvPr>
            <p:ph type="title"/>
          </p:nvPr>
        </p:nvSpPr>
        <p:spPr>
          <a:xfrm>
            <a:off x="453585" y="197510"/>
            <a:ext cx="8089900" cy="468173"/>
          </a:xfrm>
        </p:spPr>
        <p:txBody>
          <a:bodyPr>
            <a:normAutofit/>
          </a:bodyPr>
          <a:lstStyle/>
          <a:p>
            <a:r>
              <a:rPr lang="en-GB" sz="2400" b="1" dirty="0"/>
              <a:t>Public </a:t>
            </a:r>
            <a:r>
              <a:rPr lang="en-GB" sz="2400" b="1" dirty="0" smtClean="0"/>
              <a:t>Health </a:t>
            </a:r>
            <a:r>
              <a:rPr lang="en-GB" sz="2400" b="1" dirty="0"/>
              <a:t>A</a:t>
            </a:r>
            <a:r>
              <a:rPr lang="en-GB" sz="2400" b="1" dirty="0" smtClean="0"/>
              <a:t>spects</a:t>
            </a:r>
            <a:r>
              <a:rPr lang="en-GB" sz="2400" b="1" dirty="0"/>
              <a:t>: </a:t>
            </a:r>
            <a:r>
              <a:rPr lang="en-US" sz="2400" b="1" dirty="0"/>
              <a:t>H</a:t>
            </a:r>
            <a:r>
              <a:rPr lang="en-US" sz="2400" b="1" dirty="0" smtClean="0"/>
              <a:t>ow </a:t>
            </a:r>
            <a:r>
              <a:rPr lang="en-US" sz="2400" b="1" dirty="0"/>
              <a:t>M</a:t>
            </a:r>
            <a:r>
              <a:rPr lang="en-US" sz="2400" b="1" dirty="0" smtClean="0"/>
              <a:t>uch </a:t>
            </a:r>
            <a:r>
              <a:rPr lang="en-US" sz="2400" b="1" dirty="0"/>
              <a:t>A</a:t>
            </a:r>
            <a:r>
              <a:rPr lang="en-US" sz="2400" b="1" dirty="0" smtClean="0"/>
              <a:t>lcohol is Safe?</a:t>
            </a:r>
            <a:endParaRPr lang="en-GB" sz="2400" b="1" dirty="0"/>
          </a:p>
        </p:txBody>
      </p:sp>
      <p:sp>
        <p:nvSpPr>
          <p:cNvPr id="3" name="Text Placeholder 2">
            <a:extLst>
              <a:ext uri="{FF2B5EF4-FFF2-40B4-BE49-F238E27FC236}">
                <a16:creationId xmlns:a16="http://schemas.microsoft.com/office/drawing/2014/main" id="{AFA2D981-386A-4E76-9889-67E2EC835484}"/>
              </a:ext>
            </a:extLst>
          </p:cNvPr>
          <p:cNvSpPr>
            <a:spLocks noGrp="1"/>
          </p:cNvSpPr>
          <p:nvPr>
            <p:ph type="body" sz="quarter" idx="10"/>
          </p:nvPr>
        </p:nvSpPr>
        <p:spPr/>
        <p:txBody>
          <a:bodyPr/>
          <a:lstStyle/>
          <a:p>
            <a:r>
              <a:rPr lang="en-GB" dirty="0"/>
              <a:t>EASL CPG ALD. J Hepatol </a:t>
            </a:r>
            <a:r>
              <a:rPr lang="en-GB" dirty="0" smtClean="0"/>
              <a:t>2018;69:154–81</a:t>
            </a:r>
          </a:p>
          <a:p>
            <a:r>
              <a:rPr lang="en-US" dirty="0">
                <a:hlinkClick r:id="rId3"/>
              </a:rPr>
              <a:t>https://www.dietaryguidelines.gov/resources/2020-2025-dietary-guidelines-online-materials</a:t>
            </a:r>
            <a:r>
              <a:rPr lang="en-US" dirty="0"/>
              <a:t/>
            </a:r>
            <a:br>
              <a:rPr lang="en-US" dirty="0"/>
            </a:br>
            <a:endParaRPr lang="en-GB" dirty="0"/>
          </a:p>
        </p:txBody>
      </p:sp>
      <p:sp>
        <p:nvSpPr>
          <p:cNvPr id="6" name="Content Placeholder 5">
            <a:extLst>
              <a:ext uri="{FF2B5EF4-FFF2-40B4-BE49-F238E27FC236}">
                <a16:creationId xmlns:a16="http://schemas.microsoft.com/office/drawing/2014/main" id="{A0FCF3C4-AD21-43F6-847D-7FD35D3EF8F0}"/>
              </a:ext>
            </a:extLst>
          </p:cNvPr>
          <p:cNvSpPr>
            <a:spLocks noGrp="1"/>
          </p:cNvSpPr>
          <p:nvPr>
            <p:ph sz="half" idx="1"/>
          </p:nvPr>
        </p:nvSpPr>
        <p:spPr>
          <a:xfrm>
            <a:off x="218539" y="1127237"/>
            <a:ext cx="4274632" cy="3695039"/>
          </a:xfrm>
        </p:spPr>
        <p:txBody>
          <a:bodyPr>
            <a:normAutofit/>
          </a:bodyPr>
          <a:lstStyle/>
          <a:p>
            <a:r>
              <a:rPr lang="en-GB" sz="1600" dirty="0"/>
              <a:t>Light–moderate intake: </a:t>
            </a:r>
            <a:r>
              <a:rPr lang="en-GB" sz="1600" dirty="0" smtClean="0">
                <a:solidFill>
                  <a:srgbClr val="FF0000"/>
                </a:solidFill>
              </a:rPr>
              <a:t>↓</a:t>
            </a:r>
            <a:r>
              <a:rPr lang="en-GB" sz="1600" dirty="0" smtClean="0"/>
              <a:t> reduced </a:t>
            </a:r>
            <a:r>
              <a:rPr lang="en-GB" sz="1600" dirty="0"/>
              <a:t>risk of coronary artery </a:t>
            </a:r>
            <a:r>
              <a:rPr lang="en-GB" sz="1600" dirty="0" smtClean="0"/>
              <a:t>disease. </a:t>
            </a:r>
            <a:r>
              <a:rPr lang="en-GB" sz="1600" dirty="0" smtClean="0">
                <a:solidFill>
                  <a:srgbClr val="FF0000"/>
                </a:solidFill>
              </a:rPr>
              <a:t>Or not?</a:t>
            </a:r>
            <a:endParaRPr lang="en-GB" sz="1600" dirty="0">
              <a:solidFill>
                <a:srgbClr val="FF0000"/>
              </a:solidFill>
            </a:endParaRPr>
          </a:p>
          <a:p>
            <a:r>
              <a:rPr lang="en-GB" sz="1600" dirty="0"/>
              <a:t>Heavy chronic alcohol intake: </a:t>
            </a:r>
            <a:r>
              <a:rPr lang="en-GB" sz="1600" dirty="0">
                <a:solidFill>
                  <a:srgbClr val="FF0000"/>
                </a:solidFill>
              </a:rPr>
              <a:t>↑</a:t>
            </a:r>
            <a:r>
              <a:rPr lang="en-GB" sz="1600" dirty="0"/>
              <a:t> </a:t>
            </a:r>
            <a:r>
              <a:rPr lang="en-GB" sz="1600" dirty="0" smtClean="0"/>
              <a:t>risk </a:t>
            </a:r>
            <a:r>
              <a:rPr lang="en-GB" sz="1600" dirty="0"/>
              <a:t>of cardiomyopathy, hypertension, atrial arrhythmias and </a:t>
            </a:r>
            <a:r>
              <a:rPr lang="en-GB" sz="1600" dirty="0" smtClean="0"/>
              <a:t>hemorrhagic </a:t>
            </a:r>
            <a:r>
              <a:rPr lang="en-GB" sz="1600" dirty="0"/>
              <a:t>stroke</a:t>
            </a:r>
          </a:p>
          <a:p>
            <a:r>
              <a:rPr lang="en-GB" sz="1600" dirty="0"/>
              <a:t>Alcohol is a recognized carcinogen</a:t>
            </a:r>
          </a:p>
          <a:p>
            <a:pPr lvl="1"/>
            <a:r>
              <a:rPr lang="en-GB" sz="1400" dirty="0" smtClean="0"/>
              <a:t>No safe threshold established</a:t>
            </a:r>
            <a:endParaRPr lang="en-GB" sz="1400" dirty="0"/>
          </a:p>
          <a:p>
            <a:r>
              <a:rPr lang="en-GB" sz="1600" dirty="0"/>
              <a:t>Chronic use of alcohol is a risk factor for </a:t>
            </a:r>
            <a:r>
              <a:rPr lang="en-GB" sz="1600" dirty="0" smtClean="0"/>
              <a:t>cirrhosis</a:t>
            </a:r>
            <a:endParaRPr lang="en-GB" sz="1600" dirty="0"/>
          </a:p>
          <a:p>
            <a:r>
              <a:rPr lang="en-GB" sz="1600" dirty="0">
                <a:solidFill>
                  <a:srgbClr val="FF0000"/>
                </a:solidFill>
              </a:rPr>
              <a:t>Cessation of drinking at any point reduces risk of disease progression and occurrence </a:t>
            </a:r>
            <a:br>
              <a:rPr lang="en-GB" sz="1600" dirty="0">
                <a:solidFill>
                  <a:srgbClr val="FF0000"/>
                </a:solidFill>
              </a:rPr>
            </a:br>
            <a:r>
              <a:rPr lang="en-GB" sz="1600" dirty="0">
                <a:solidFill>
                  <a:srgbClr val="FF0000"/>
                </a:solidFill>
              </a:rPr>
              <a:t>of complications</a:t>
            </a:r>
          </a:p>
        </p:txBody>
      </p:sp>
      <p:grpSp>
        <p:nvGrpSpPr>
          <p:cNvPr id="10" name="Group 9"/>
          <p:cNvGrpSpPr/>
          <p:nvPr/>
        </p:nvGrpSpPr>
        <p:grpSpPr>
          <a:xfrm>
            <a:off x="5007142" y="1078623"/>
            <a:ext cx="3644561" cy="1338828"/>
            <a:chOff x="5147988" y="535211"/>
            <a:chExt cx="3644561" cy="1338828"/>
          </a:xfrm>
        </p:grpSpPr>
        <p:sp>
          <p:nvSpPr>
            <p:cNvPr id="4" name="TextBox 3">
              <a:extLst>
                <a:ext uri="{FF2B5EF4-FFF2-40B4-BE49-F238E27FC236}">
                  <a16:creationId xmlns:a16="http://schemas.microsoft.com/office/drawing/2014/main" id="{F949349F-6540-4A63-AF5B-79FE15103E3C}"/>
                </a:ext>
              </a:extLst>
            </p:cNvPr>
            <p:cNvSpPr txBox="1"/>
            <p:nvPr/>
          </p:nvSpPr>
          <p:spPr>
            <a:xfrm>
              <a:off x="5147988" y="535211"/>
              <a:ext cx="2799227" cy="1338828"/>
            </a:xfrm>
            <a:prstGeom prst="rect">
              <a:avLst/>
            </a:prstGeom>
            <a:noFill/>
            <a:ln>
              <a:solidFill>
                <a:schemeClr val="tx2"/>
              </a:solidFill>
            </a:ln>
          </p:spPr>
          <p:txBody>
            <a:bodyPr wrap="square" rtlCol="0">
              <a:spAutoFit/>
            </a:bodyPr>
            <a:lstStyle/>
            <a:p>
              <a:pPr algn="ctr"/>
              <a:r>
                <a:rPr lang="en-GB" sz="1350" b="1" dirty="0" smtClean="0">
                  <a:solidFill>
                    <a:schemeClr val="tx2"/>
                  </a:solidFill>
                </a:rPr>
                <a:t>Recommendation: Europe</a:t>
              </a:r>
              <a:endParaRPr lang="en-GB" sz="1350" b="1" dirty="0">
                <a:solidFill>
                  <a:schemeClr val="tx2"/>
                </a:solidFill>
              </a:endParaRPr>
            </a:p>
            <a:p>
              <a:pPr algn="ctr"/>
              <a:r>
                <a:rPr lang="en-GB" sz="1350" dirty="0" smtClean="0"/>
                <a:t>≤</a:t>
              </a:r>
              <a:r>
                <a:rPr lang="en-GB" sz="1350" dirty="0"/>
                <a:t>2 standard drinks for women </a:t>
              </a:r>
              <a:endParaRPr lang="en-GB" sz="1350" dirty="0" smtClean="0"/>
            </a:p>
            <a:p>
              <a:pPr algn="ctr"/>
              <a:r>
                <a:rPr lang="en-GB" sz="1350" dirty="0" smtClean="0"/>
                <a:t>≤</a:t>
              </a:r>
              <a:r>
                <a:rPr lang="en-GB" sz="1350" dirty="0"/>
                <a:t>3 for men.</a:t>
              </a:r>
            </a:p>
            <a:p>
              <a:pPr algn="ctr"/>
              <a:endParaRPr lang="en-GB" sz="1350" dirty="0" smtClean="0"/>
            </a:p>
            <a:p>
              <a:pPr algn="ctr"/>
              <a:endParaRPr lang="en-GB" sz="1350" dirty="0"/>
            </a:p>
            <a:p>
              <a:pPr algn="ctr"/>
              <a:endParaRPr lang="en-GB" sz="1350" dirty="0"/>
            </a:p>
          </p:txBody>
        </p:sp>
        <p:sp>
          <p:nvSpPr>
            <p:cNvPr id="5" name="TextBox 4"/>
            <p:cNvSpPr txBox="1"/>
            <p:nvPr/>
          </p:nvSpPr>
          <p:spPr bwMode="auto">
            <a:xfrm>
              <a:off x="8082974" y="777337"/>
              <a:ext cx="709575" cy="553998"/>
            </a:xfrm>
            <a:prstGeom prst="rect">
              <a:avLst/>
            </a:prstGeom>
            <a:noFill/>
            <a:ln w="19050" algn="ctr">
              <a:noFill/>
              <a:miter lim="800000"/>
              <a:headEnd/>
              <a:tailEnd/>
            </a:ln>
          </p:spPr>
          <p:txBody>
            <a:bodyPr wrap="square" lIns="0" tIns="0" rIns="0" bIns="0" rtlCol="0">
              <a:spAutoFit/>
            </a:bodyPr>
            <a:lstStyle/>
            <a:p>
              <a:r>
                <a:rPr lang="en-US" b="1" dirty="0" smtClean="0">
                  <a:solidFill>
                    <a:srgbClr val="FF0000"/>
                  </a:solidFill>
                </a:rPr>
                <a:t>= 20 g</a:t>
              </a:r>
            </a:p>
            <a:p>
              <a:r>
                <a:rPr lang="en-US" b="1" dirty="0" smtClean="0">
                  <a:solidFill>
                    <a:srgbClr val="FF0000"/>
                  </a:solidFill>
                </a:rPr>
                <a:t>= 30 g</a:t>
              </a:r>
            </a:p>
          </p:txBody>
        </p:sp>
      </p:grpSp>
      <p:grpSp>
        <p:nvGrpSpPr>
          <p:cNvPr id="9" name="Group 8"/>
          <p:cNvGrpSpPr/>
          <p:nvPr/>
        </p:nvGrpSpPr>
        <p:grpSpPr>
          <a:xfrm>
            <a:off x="5302061" y="2476746"/>
            <a:ext cx="3349642" cy="2349692"/>
            <a:chOff x="5427957" y="1971314"/>
            <a:chExt cx="3349642" cy="2349692"/>
          </a:xfrm>
        </p:grpSpPr>
        <p:pic>
          <p:nvPicPr>
            <p:cNvPr id="2050" name="Picture 2" descr="Drinking in Moderation: 1 drink or less in a day for women; 2 drinks or less in a day for men; or nondrin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957" y="2369163"/>
              <a:ext cx="2267013" cy="1951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8097926" y="3057754"/>
              <a:ext cx="679673" cy="615553"/>
            </a:xfrm>
            <a:prstGeom prst="rect">
              <a:avLst/>
            </a:prstGeom>
            <a:noFill/>
            <a:ln w="19050" algn="ctr">
              <a:noFill/>
              <a:miter lim="800000"/>
              <a:headEnd/>
              <a:tailEnd/>
            </a:ln>
          </p:spPr>
          <p:txBody>
            <a:bodyPr wrap="none" lIns="0" tIns="0" rIns="0" bIns="0" rtlCol="0">
              <a:spAutoFit/>
            </a:bodyPr>
            <a:lstStyle/>
            <a:p>
              <a:r>
                <a:rPr lang="en-US" sz="2000" b="1" dirty="0" smtClean="0">
                  <a:solidFill>
                    <a:srgbClr val="00B050"/>
                  </a:solidFill>
                </a:rPr>
                <a:t>= 14 g</a:t>
              </a:r>
            </a:p>
            <a:p>
              <a:r>
                <a:rPr lang="en-US" sz="2000" b="1" dirty="0" smtClean="0">
                  <a:solidFill>
                    <a:srgbClr val="00B050"/>
                  </a:solidFill>
                </a:rPr>
                <a:t>= 28 g</a:t>
              </a:r>
            </a:p>
          </p:txBody>
        </p:sp>
        <p:sp>
          <p:nvSpPr>
            <p:cNvPr id="7" name="Rectangle 6"/>
            <p:cNvSpPr/>
            <p:nvPr/>
          </p:nvSpPr>
          <p:spPr>
            <a:xfrm>
              <a:off x="5549657" y="1971314"/>
              <a:ext cx="2099869" cy="338554"/>
            </a:xfrm>
            <a:prstGeom prst="rect">
              <a:avLst/>
            </a:prstGeom>
          </p:spPr>
          <p:txBody>
            <a:bodyPr wrap="none">
              <a:spAutoFit/>
            </a:bodyPr>
            <a:lstStyle/>
            <a:p>
              <a:pPr algn="ctr"/>
              <a:r>
                <a:rPr lang="en-GB" sz="1600" b="1" dirty="0"/>
                <a:t>Recommendation: US</a:t>
              </a:r>
            </a:p>
          </p:txBody>
        </p:sp>
      </p:grpSp>
    </p:spTree>
    <p:extLst>
      <p:ext uri="{BB962C8B-B14F-4D97-AF65-F5344CB8AC3E}">
        <p14:creationId xmlns:p14="http://schemas.microsoft.com/office/powerpoint/2010/main" val="21330480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A1558-9408-4F64-98B5-E337C9561B14}"/>
              </a:ext>
            </a:extLst>
          </p:cNvPr>
          <p:cNvSpPr>
            <a:spLocks noGrp="1"/>
          </p:cNvSpPr>
          <p:nvPr>
            <p:ph type="title"/>
          </p:nvPr>
        </p:nvSpPr>
        <p:spPr>
          <a:xfrm>
            <a:off x="439479" y="205740"/>
            <a:ext cx="8494209" cy="458587"/>
          </a:xfrm>
        </p:spPr>
        <p:txBody>
          <a:bodyPr>
            <a:noAutofit/>
          </a:bodyPr>
          <a:lstStyle/>
          <a:p>
            <a:r>
              <a:rPr lang="en-GB" sz="2700" b="1" dirty="0" smtClean="0"/>
              <a:t>Alcohol-Related </a:t>
            </a:r>
            <a:r>
              <a:rPr lang="en-GB" sz="2700" b="1" dirty="0"/>
              <a:t>H</a:t>
            </a:r>
            <a:r>
              <a:rPr lang="en-GB" sz="2700" b="1" dirty="0" smtClean="0"/>
              <a:t>epatitis</a:t>
            </a:r>
            <a:r>
              <a:rPr lang="en-GB" sz="2700" b="1" dirty="0"/>
              <a:t>: D</a:t>
            </a:r>
            <a:r>
              <a:rPr lang="en-GB" sz="2700" b="1" dirty="0" smtClean="0"/>
              <a:t>efinition </a:t>
            </a:r>
            <a:r>
              <a:rPr lang="en-GB" sz="2700" b="1" dirty="0"/>
              <a:t>and </a:t>
            </a:r>
            <a:r>
              <a:rPr lang="en-GB" sz="2700" b="1" dirty="0" smtClean="0"/>
              <a:t>Diagnosis </a:t>
            </a:r>
            <a:endParaRPr lang="en-GB" sz="2700" b="1" dirty="0"/>
          </a:p>
        </p:txBody>
      </p:sp>
      <p:sp>
        <p:nvSpPr>
          <p:cNvPr id="4" name="Content Placeholder 3">
            <a:extLst>
              <a:ext uri="{FF2B5EF4-FFF2-40B4-BE49-F238E27FC236}">
                <a16:creationId xmlns:a16="http://schemas.microsoft.com/office/drawing/2014/main" id="{62FBB042-0A5A-4FE9-B102-4E0546FD12D3}"/>
              </a:ext>
            </a:extLst>
          </p:cNvPr>
          <p:cNvSpPr>
            <a:spLocks noGrp="1"/>
          </p:cNvSpPr>
          <p:nvPr>
            <p:ph sz="half" idx="1"/>
          </p:nvPr>
        </p:nvSpPr>
        <p:spPr>
          <a:xfrm>
            <a:off x="0" y="1066800"/>
            <a:ext cx="4100231" cy="3170134"/>
          </a:xfrm>
        </p:spPr>
        <p:txBody>
          <a:bodyPr>
            <a:normAutofit/>
          </a:bodyPr>
          <a:lstStyle/>
          <a:p>
            <a:pPr marL="0" indent="0">
              <a:buNone/>
            </a:pPr>
            <a:r>
              <a:rPr lang="en-GB" sz="2400" b="1" dirty="0"/>
              <a:t>Clinical</a:t>
            </a:r>
          </a:p>
          <a:p>
            <a:r>
              <a:rPr lang="en-GB" sz="1600" dirty="0"/>
              <a:t>Fever, malaise, weight loss and </a:t>
            </a:r>
            <a:r>
              <a:rPr lang="en-GB" sz="1600" dirty="0" smtClean="0"/>
              <a:t>sarcopenia</a:t>
            </a:r>
            <a:endParaRPr lang="en-GB" sz="1600" dirty="0"/>
          </a:p>
          <a:p>
            <a:r>
              <a:rPr lang="en-GB" sz="1600" dirty="0" smtClean="0">
                <a:solidFill>
                  <a:schemeClr val="bg1"/>
                </a:solidFill>
              </a:rPr>
              <a:t>Jaundice, ascites, </a:t>
            </a:r>
            <a:r>
              <a:rPr lang="en-GB" sz="1600" dirty="0">
                <a:solidFill>
                  <a:schemeClr val="bg1"/>
                </a:solidFill>
              </a:rPr>
              <a:t>hepatic </a:t>
            </a:r>
            <a:r>
              <a:rPr lang="en-GB" sz="1600" dirty="0" smtClean="0">
                <a:solidFill>
                  <a:schemeClr val="bg1"/>
                </a:solidFill>
              </a:rPr>
              <a:t>encephalopathy</a:t>
            </a:r>
          </a:p>
          <a:p>
            <a:r>
              <a:rPr lang="en-GB" sz="1600" dirty="0">
                <a:ea typeface="MS Mincho" panose="02020609040205080304" pitchFamily="49" charset="-128"/>
              </a:rPr>
              <a:t>A recent onset of jaundice in patients with excessive </a:t>
            </a:r>
            <a:r>
              <a:rPr lang="en-GB" sz="1600" dirty="0" smtClean="0">
                <a:ea typeface="MS Mincho" panose="02020609040205080304" pitchFamily="49" charset="-128"/>
              </a:rPr>
              <a:t>ETOH </a:t>
            </a:r>
            <a:r>
              <a:rPr lang="en-GB" sz="1600" dirty="0">
                <a:ea typeface="MS Mincho" panose="02020609040205080304" pitchFamily="49" charset="-128"/>
              </a:rPr>
              <a:t>consumption should prompt clinicians to suspect AH </a:t>
            </a:r>
            <a:endParaRPr lang="en-US" sz="1600" dirty="0">
              <a:cs typeface="Arial" panose="020B0604020202020204" pitchFamily="34" charset="0"/>
            </a:endParaRPr>
          </a:p>
          <a:p>
            <a:pPr lvl="1"/>
            <a:endParaRPr lang="en-GB" sz="1800" dirty="0" smtClean="0">
              <a:solidFill>
                <a:schemeClr val="accent1"/>
              </a:solidFill>
            </a:endParaRPr>
          </a:p>
          <a:p>
            <a:pPr lvl="1"/>
            <a:endParaRPr lang="en-GB" sz="1800" dirty="0">
              <a:solidFill>
                <a:schemeClr val="accent1"/>
              </a:solidFill>
            </a:endParaRPr>
          </a:p>
        </p:txBody>
      </p:sp>
      <p:sp>
        <p:nvSpPr>
          <p:cNvPr id="6" name="Content Placeholder 5"/>
          <p:cNvSpPr>
            <a:spLocks noGrp="1"/>
          </p:cNvSpPr>
          <p:nvPr>
            <p:ph sz="half" idx="2"/>
          </p:nvPr>
        </p:nvSpPr>
        <p:spPr>
          <a:xfrm>
            <a:off x="5506016" y="1066800"/>
            <a:ext cx="3370966" cy="3173168"/>
          </a:xfrm>
        </p:spPr>
        <p:txBody>
          <a:bodyPr/>
          <a:lstStyle/>
          <a:p>
            <a:pPr marL="0" indent="0">
              <a:buNone/>
            </a:pPr>
            <a:r>
              <a:rPr lang="en-GB" sz="2400" b="1" dirty="0"/>
              <a:t>Laboratory</a:t>
            </a:r>
          </a:p>
          <a:p>
            <a:r>
              <a:rPr lang="en-GB" sz="1600" dirty="0"/>
              <a:t>Elevated </a:t>
            </a:r>
            <a:r>
              <a:rPr lang="en-GB" sz="1600" dirty="0" smtClean="0"/>
              <a:t>WBC </a:t>
            </a:r>
            <a:endParaRPr lang="en-GB" sz="1600" dirty="0"/>
          </a:p>
          <a:p>
            <a:r>
              <a:rPr lang="en-GB" sz="1600" dirty="0" smtClean="0"/>
              <a:t>Elevated </a:t>
            </a:r>
            <a:r>
              <a:rPr lang="en-GB" sz="1600" dirty="0"/>
              <a:t>bilirubin</a:t>
            </a:r>
          </a:p>
          <a:p>
            <a:r>
              <a:rPr lang="en-GB" sz="1600" dirty="0"/>
              <a:t>AST &gt;2 </a:t>
            </a:r>
            <a:r>
              <a:rPr lang="en-GB" sz="1600" dirty="0" smtClean="0"/>
              <a:t>x ULN</a:t>
            </a:r>
          </a:p>
          <a:p>
            <a:r>
              <a:rPr lang="en-GB" sz="1600" dirty="0" smtClean="0"/>
              <a:t>AST/ALT ˃ 2.0</a:t>
            </a:r>
            <a:endParaRPr lang="en-GB" sz="1600" dirty="0"/>
          </a:p>
          <a:p>
            <a:r>
              <a:rPr lang="en-GB" sz="1600" b="1" dirty="0"/>
              <a:t>Severe</a:t>
            </a:r>
            <a:r>
              <a:rPr lang="en-GB" sz="1600" dirty="0"/>
              <a:t>: prolonged PT, </a:t>
            </a:r>
            <a:r>
              <a:rPr lang="en-GB" sz="1600" dirty="0" smtClean="0"/>
              <a:t>low albumin, low platelets</a:t>
            </a:r>
            <a:endParaRPr lang="en-GB" sz="1600" dirty="0"/>
          </a:p>
          <a:p>
            <a:endParaRPr lang="en-US" dirty="0"/>
          </a:p>
        </p:txBody>
      </p:sp>
      <p:sp>
        <p:nvSpPr>
          <p:cNvPr id="3" name="Text Placeholder 2">
            <a:extLst>
              <a:ext uri="{FF2B5EF4-FFF2-40B4-BE49-F238E27FC236}">
                <a16:creationId xmlns:a16="http://schemas.microsoft.com/office/drawing/2014/main" id="{9020D0F9-8414-4B5D-BE77-5A1985550FDF}"/>
              </a:ext>
            </a:extLst>
          </p:cNvPr>
          <p:cNvSpPr>
            <a:spLocks noGrp="1"/>
          </p:cNvSpPr>
          <p:nvPr>
            <p:ph type="body" sz="quarter" idx="4294967295"/>
          </p:nvPr>
        </p:nvSpPr>
        <p:spPr>
          <a:xfrm>
            <a:off x="0" y="4943913"/>
            <a:ext cx="5411972" cy="198473"/>
          </a:xfrm>
        </p:spPr>
        <p:txBody>
          <a:bodyPr/>
          <a:lstStyle/>
          <a:p>
            <a:pPr marL="0" indent="0">
              <a:buNone/>
            </a:pPr>
            <a:r>
              <a:rPr lang="en-GB" sz="1000" dirty="0"/>
              <a:t>EASL CPG ALD. J Hepatol 2018;69:154–81</a:t>
            </a:r>
          </a:p>
          <a:p>
            <a:pPr marL="0" indent="0">
              <a:buNone/>
            </a:pPr>
            <a:endParaRPr lang="en-GB" dirty="0"/>
          </a:p>
        </p:txBody>
      </p:sp>
      <p:pic>
        <p:nvPicPr>
          <p:cNvPr id="14" name="Picture 2" descr="http://iahealth.net/wp-content/uploads/2011/06/Jaundice.jpg"/>
          <p:cNvPicPr>
            <a:picLocks noChangeAspect="1" noChangeArrowheads="1"/>
          </p:cNvPicPr>
          <p:nvPr/>
        </p:nvPicPr>
        <p:blipFill>
          <a:blip r:embed="rId3" cstate="print"/>
          <a:srcRect/>
          <a:stretch>
            <a:fillRect/>
          </a:stretch>
        </p:blipFill>
        <p:spPr bwMode="auto">
          <a:xfrm>
            <a:off x="1506162" y="3551445"/>
            <a:ext cx="1542642" cy="909057"/>
          </a:xfrm>
          <a:prstGeom prst="rect">
            <a:avLst/>
          </a:prstGeom>
          <a:noFill/>
        </p:spPr>
      </p:pic>
      <p:pic>
        <p:nvPicPr>
          <p:cNvPr id="15" name="Picture 1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830" y="3099294"/>
            <a:ext cx="1056142" cy="16029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4275" y="1066800"/>
            <a:ext cx="1074999" cy="146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576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7DB8-691C-49D3-B679-A89F59D77938}"/>
              </a:ext>
            </a:extLst>
          </p:cNvPr>
          <p:cNvSpPr>
            <a:spLocks noGrp="1"/>
          </p:cNvSpPr>
          <p:nvPr>
            <p:ph type="title"/>
          </p:nvPr>
        </p:nvSpPr>
        <p:spPr>
          <a:xfrm>
            <a:off x="327202" y="457200"/>
            <a:ext cx="8367486" cy="404192"/>
          </a:xfrm>
        </p:spPr>
        <p:txBody>
          <a:bodyPr>
            <a:normAutofit fontScale="90000"/>
          </a:bodyPr>
          <a:lstStyle/>
          <a:p>
            <a:r>
              <a:rPr lang="en-GB" sz="2700" b="1" dirty="0"/>
              <a:t>Diagnostic </a:t>
            </a:r>
            <a:r>
              <a:rPr lang="en-GB" sz="2700" b="1" dirty="0" smtClean="0"/>
              <a:t>Tests </a:t>
            </a:r>
            <a:r>
              <a:rPr lang="en-GB" sz="2700" b="1" dirty="0"/>
              <a:t>in the </a:t>
            </a:r>
            <a:r>
              <a:rPr lang="en-GB" sz="2700" b="1" dirty="0" smtClean="0"/>
              <a:t>Management </a:t>
            </a:r>
            <a:r>
              <a:rPr lang="en-GB" sz="2700" b="1" dirty="0"/>
              <a:t>of ALD: </a:t>
            </a:r>
            <a:r>
              <a:rPr lang="en-GB" sz="2700" b="1" dirty="0" smtClean="0"/>
              <a:t>Imaging</a:t>
            </a:r>
            <a:r>
              <a:rPr lang="en-GB" dirty="0"/>
              <a:t/>
            </a:r>
            <a:br>
              <a:rPr lang="en-GB" dirty="0"/>
            </a:br>
            <a:endParaRPr lang="en-GB" dirty="0"/>
          </a:p>
        </p:txBody>
      </p:sp>
      <p:sp>
        <p:nvSpPr>
          <p:cNvPr id="3" name="Text Placeholder 2">
            <a:extLst>
              <a:ext uri="{FF2B5EF4-FFF2-40B4-BE49-F238E27FC236}">
                <a16:creationId xmlns:a16="http://schemas.microsoft.com/office/drawing/2014/main" id="{3745BA1E-857A-4EB1-A632-B40FAC959FB3}"/>
              </a:ext>
            </a:extLst>
          </p:cNvPr>
          <p:cNvSpPr>
            <a:spLocks noGrp="1"/>
          </p:cNvSpPr>
          <p:nvPr>
            <p:ph type="body" sz="quarter" idx="10"/>
          </p:nvPr>
        </p:nvSpPr>
        <p:spPr/>
        <p:txBody>
          <a:bodyPr/>
          <a:lstStyle/>
          <a:p>
            <a:endParaRPr lang="en-GB" dirty="0"/>
          </a:p>
          <a:p>
            <a:r>
              <a:rPr lang="en-GB" dirty="0"/>
              <a:t>EASL CPG ALD. J Hepatol 2018;69:154–81</a:t>
            </a:r>
          </a:p>
        </p:txBody>
      </p:sp>
      <p:sp>
        <p:nvSpPr>
          <p:cNvPr id="4" name="Content Placeholder 3">
            <a:extLst>
              <a:ext uri="{FF2B5EF4-FFF2-40B4-BE49-F238E27FC236}">
                <a16:creationId xmlns:a16="http://schemas.microsoft.com/office/drawing/2014/main" id="{12FF4027-0B12-46C0-9BBA-092A5D0758BA}"/>
              </a:ext>
            </a:extLst>
          </p:cNvPr>
          <p:cNvSpPr>
            <a:spLocks noGrp="1"/>
          </p:cNvSpPr>
          <p:nvPr>
            <p:ph sz="half" idx="1"/>
          </p:nvPr>
        </p:nvSpPr>
        <p:spPr>
          <a:xfrm>
            <a:off x="319314" y="1172816"/>
            <a:ext cx="4245371" cy="3299559"/>
          </a:xfrm>
        </p:spPr>
        <p:txBody>
          <a:bodyPr>
            <a:normAutofit/>
          </a:bodyPr>
          <a:lstStyle/>
          <a:p>
            <a:pPr marL="0" indent="0">
              <a:buNone/>
            </a:pPr>
            <a:r>
              <a:rPr lang="en-GB" sz="1800" dirty="0" smtClean="0"/>
              <a:t>US, </a:t>
            </a:r>
            <a:r>
              <a:rPr lang="en-GB" sz="1800" dirty="0"/>
              <a:t>MRI, </a:t>
            </a:r>
            <a:r>
              <a:rPr lang="en-GB" sz="1800" dirty="0" smtClean="0"/>
              <a:t>CT</a:t>
            </a:r>
            <a:endParaRPr lang="en-GB" sz="1800" dirty="0"/>
          </a:p>
          <a:p>
            <a:r>
              <a:rPr lang="en-GB" sz="1750" dirty="0">
                <a:solidFill>
                  <a:srgbClr val="FF0000"/>
                </a:solidFill>
              </a:rPr>
              <a:t>No role in establishing alcohol as the specific </a:t>
            </a:r>
            <a:r>
              <a:rPr lang="en-GB" sz="1750" dirty="0" err="1" smtClean="0">
                <a:solidFill>
                  <a:srgbClr val="FF0000"/>
                </a:solidFill>
              </a:rPr>
              <a:t>etiology</a:t>
            </a:r>
            <a:r>
              <a:rPr lang="en-GB" sz="1750" dirty="0" smtClean="0">
                <a:solidFill>
                  <a:srgbClr val="FF0000"/>
                </a:solidFill>
              </a:rPr>
              <a:t> </a:t>
            </a:r>
            <a:r>
              <a:rPr lang="en-GB" sz="1750" dirty="0">
                <a:solidFill>
                  <a:srgbClr val="FF0000"/>
                </a:solidFill>
              </a:rPr>
              <a:t>of liver disease</a:t>
            </a:r>
          </a:p>
          <a:p>
            <a:r>
              <a:rPr lang="en-GB" sz="1750" dirty="0"/>
              <a:t>May be useful for:</a:t>
            </a:r>
          </a:p>
          <a:p>
            <a:pPr lvl="1"/>
            <a:r>
              <a:rPr lang="en-GB" sz="1750" dirty="0"/>
              <a:t>Quantification of steatosis</a:t>
            </a:r>
          </a:p>
          <a:p>
            <a:pPr lvl="1"/>
            <a:r>
              <a:rPr lang="en-GB" sz="1750" dirty="0"/>
              <a:t>Exclusion of other causes of chronic liver disease </a:t>
            </a:r>
          </a:p>
          <a:p>
            <a:pPr lvl="1"/>
            <a:r>
              <a:rPr lang="en-GB" sz="1750" dirty="0"/>
              <a:t>Assessment of advanced liver disease and its complications</a:t>
            </a:r>
          </a:p>
          <a:p>
            <a:endParaRPr lang="en-GB" dirty="0"/>
          </a:p>
        </p:txBody>
      </p:sp>
      <p:pic>
        <p:nvPicPr>
          <p:cNvPr id="5" name="Picture 4"/>
          <p:cNvPicPr>
            <a:picLocks noChangeAspect="1"/>
          </p:cNvPicPr>
          <p:nvPr/>
        </p:nvPicPr>
        <p:blipFill>
          <a:blip r:embed="rId3"/>
          <a:stretch>
            <a:fillRect/>
          </a:stretch>
        </p:blipFill>
        <p:spPr>
          <a:xfrm>
            <a:off x="5037251" y="1376559"/>
            <a:ext cx="3462116" cy="3423595"/>
          </a:xfrm>
          <a:prstGeom prst="rect">
            <a:avLst/>
          </a:prstGeom>
        </p:spPr>
      </p:pic>
      <p:pic>
        <p:nvPicPr>
          <p:cNvPr id="6" name="Picture 5"/>
          <p:cNvPicPr>
            <a:picLocks noChangeAspect="1"/>
          </p:cNvPicPr>
          <p:nvPr/>
        </p:nvPicPr>
        <p:blipFill>
          <a:blip r:embed="rId4"/>
          <a:stretch>
            <a:fillRect/>
          </a:stretch>
        </p:blipFill>
        <p:spPr>
          <a:xfrm>
            <a:off x="5037251" y="1321655"/>
            <a:ext cx="3462116" cy="3478499"/>
          </a:xfrm>
          <a:prstGeom prst="rect">
            <a:avLst/>
          </a:prstGeom>
        </p:spPr>
      </p:pic>
    </p:spTree>
    <p:extLst>
      <p:ext uri="{BB962C8B-B14F-4D97-AF65-F5344CB8AC3E}">
        <p14:creationId xmlns:p14="http://schemas.microsoft.com/office/powerpoint/2010/main" val="82969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F127-5F98-4A80-8AFF-A39631FCCD84}"/>
              </a:ext>
            </a:extLst>
          </p:cNvPr>
          <p:cNvSpPr>
            <a:spLocks noGrp="1"/>
          </p:cNvSpPr>
          <p:nvPr>
            <p:ph type="title"/>
          </p:nvPr>
        </p:nvSpPr>
        <p:spPr>
          <a:xfrm>
            <a:off x="177245" y="281579"/>
            <a:ext cx="8779625" cy="458587"/>
          </a:xfrm>
        </p:spPr>
        <p:txBody>
          <a:bodyPr>
            <a:noAutofit/>
          </a:bodyPr>
          <a:lstStyle/>
          <a:p>
            <a:r>
              <a:rPr lang="en-GB" sz="2400" b="1" dirty="0" smtClean="0"/>
              <a:t>Do I Need a Liver </a:t>
            </a:r>
            <a:r>
              <a:rPr lang="en-GB" sz="2400" b="1" dirty="0"/>
              <a:t>B</a:t>
            </a:r>
            <a:r>
              <a:rPr lang="en-GB" sz="2400" b="1" dirty="0" smtClean="0"/>
              <a:t>iopsy to Diagnose Alcohol-Related </a:t>
            </a:r>
            <a:r>
              <a:rPr lang="en-GB" sz="2400" b="1" dirty="0"/>
              <a:t>H</a:t>
            </a:r>
            <a:r>
              <a:rPr lang="en-GB" sz="2400" b="1" dirty="0" smtClean="0"/>
              <a:t>epatitis? </a:t>
            </a:r>
            <a:endParaRPr lang="en-GB" sz="2400" b="1" dirty="0"/>
          </a:p>
        </p:txBody>
      </p:sp>
      <p:sp>
        <p:nvSpPr>
          <p:cNvPr id="3" name="Text Placeholder 2">
            <a:extLst>
              <a:ext uri="{FF2B5EF4-FFF2-40B4-BE49-F238E27FC236}">
                <a16:creationId xmlns:a16="http://schemas.microsoft.com/office/drawing/2014/main" id="{E84637AB-8C33-4005-B808-FF88116D09ED}"/>
              </a:ext>
            </a:extLst>
          </p:cNvPr>
          <p:cNvSpPr>
            <a:spLocks noGrp="1"/>
          </p:cNvSpPr>
          <p:nvPr>
            <p:ph type="body" sz="quarter" idx="10"/>
          </p:nvPr>
        </p:nvSpPr>
        <p:spPr/>
        <p:txBody>
          <a:bodyPr/>
          <a:lstStyle/>
          <a:p>
            <a:r>
              <a:rPr lang="en-GB" dirty="0"/>
              <a:t>EASL CPG ALD. J Hepatol 2018;69:154–81</a:t>
            </a:r>
          </a:p>
        </p:txBody>
      </p:sp>
      <p:sp>
        <p:nvSpPr>
          <p:cNvPr id="4" name="Content Placeholder 3">
            <a:extLst>
              <a:ext uri="{FF2B5EF4-FFF2-40B4-BE49-F238E27FC236}">
                <a16:creationId xmlns:a16="http://schemas.microsoft.com/office/drawing/2014/main" id="{4AE8E9A6-F055-46B0-86C2-A183F1836E00}"/>
              </a:ext>
            </a:extLst>
          </p:cNvPr>
          <p:cNvSpPr>
            <a:spLocks noGrp="1"/>
          </p:cNvSpPr>
          <p:nvPr>
            <p:ph sz="half" idx="1"/>
          </p:nvPr>
        </p:nvSpPr>
        <p:spPr>
          <a:xfrm>
            <a:off x="53009" y="1106557"/>
            <a:ext cx="4552859" cy="3690787"/>
          </a:xfrm>
        </p:spPr>
        <p:txBody>
          <a:bodyPr>
            <a:normAutofit/>
          </a:bodyPr>
          <a:lstStyle/>
          <a:p>
            <a:r>
              <a:rPr lang="en-GB" dirty="0"/>
              <a:t>Liver biopsy may be used to:</a:t>
            </a:r>
          </a:p>
          <a:p>
            <a:pPr lvl="1"/>
            <a:r>
              <a:rPr lang="en-GB" dirty="0"/>
              <a:t>Establish the definite diagnosis of ALD</a:t>
            </a:r>
          </a:p>
          <a:p>
            <a:pPr lvl="1"/>
            <a:r>
              <a:rPr lang="en-GB" dirty="0"/>
              <a:t>Assess the exact stage and prognosis of liver disease </a:t>
            </a:r>
          </a:p>
          <a:p>
            <a:pPr lvl="1"/>
            <a:r>
              <a:rPr lang="en-GB" dirty="0"/>
              <a:t>Exclude alternative or additional causes of liver injury</a:t>
            </a:r>
          </a:p>
          <a:p>
            <a:r>
              <a:rPr lang="en-GB" dirty="0"/>
              <a:t>Liver biopsy is recommended:</a:t>
            </a:r>
          </a:p>
          <a:p>
            <a:pPr lvl="1"/>
            <a:r>
              <a:rPr lang="en-GB" dirty="0" smtClean="0"/>
              <a:t>In the setting of clinical </a:t>
            </a:r>
            <a:r>
              <a:rPr lang="en-GB" dirty="0"/>
              <a:t>trials</a:t>
            </a:r>
          </a:p>
          <a:p>
            <a:pPr lvl="1"/>
            <a:r>
              <a:rPr lang="en-GB" dirty="0"/>
              <a:t>In case of inconclusive non-invasive test results </a:t>
            </a:r>
          </a:p>
          <a:p>
            <a:pPr lvl="1"/>
            <a:r>
              <a:rPr lang="en-GB" dirty="0"/>
              <a:t>In case of any suspicion of a competing liver disease</a:t>
            </a:r>
          </a:p>
          <a:p>
            <a:r>
              <a:rPr lang="en-GB" dirty="0">
                <a:solidFill>
                  <a:srgbClr val="FF0000"/>
                </a:solidFill>
              </a:rPr>
              <a:t>Liver biopsy is not generally recommended for all patients with suspected ALD</a:t>
            </a:r>
          </a:p>
          <a:p>
            <a:pPr lvl="1"/>
            <a:r>
              <a:rPr lang="en-GB" dirty="0"/>
              <a:t>Risks should be carefully weighed against the clinical benefits and therapeutic consequences</a:t>
            </a:r>
          </a:p>
        </p:txBody>
      </p:sp>
      <p:pic>
        <p:nvPicPr>
          <p:cNvPr id="1026" name="Picture 2" descr="Liver Biopsy: Purpose, Procedure, and Ris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529" y="1360697"/>
            <a:ext cx="3566551" cy="267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738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6C4D-BBA7-43AD-A28E-272044656AC7}"/>
              </a:ext>
            </a:extLst>
          </p:cNvPr>
          <p:cNvSpPr>
            <a:spLocks noGrp="1"/>
          </p:cNvSpPr>
          <p:nvPr>
            <p:ph type="title"/>
          </p:nvPr>
        </p:nvSpPr>
        <p:spPr>
          <a:xfrm>
            <a:off x="424323" y="180561"/>
            <a:ext cx="8310025" cy="458587"/>
          </a:xfrm>
        </p:spPr>
        <p:txBody>
          <a:bodyPr>
            <a:noAutofit/>
          </a:bodyPr>
          <a:lstStyle/>
          <a:p>
            <a:r>
              <a:rPr lang="en-GB" sz="2400" b="1" dirty="0" smtClean="0"/>
              <a:t>What will Liver </a:t>
            </a:r>
            <a:r>
              <a:rPr lang="en-GB" sz="2400" b="1" dirty="0"/>
              <a:t>B</a:t>
            </a:r>
            <a:r>
              <a:rPr lang="en-GB" sz="2400" b="1" dirty="0" smtClean="0"/>
              <a:t>iopsy </a:t>
            </a:r>
            <a:r>
              <a:rPr lang="en-GB" sz="2400" b="1" dirty="0"/>
              <a:t>S</a:t>
            </a:r>
            <a:r>
              <a:rPr lang="en-GB" sz="2400" b="1" dirty="0" smtClean="0"/>
              <a:t>how?</a:t>
            </a:r>
            <a:endParaRPr lang="en-GB" sz="2400" b="1" dirty="0"/>
          </a:p>
        </p:txBody>
      </p:sp>
      <p:sp>
        <p:nvSpPr>
          <p:cNvPr id="5" name="Text Placeholder 4">
            <a:extLst>
              <a:ext uri="{FF2B5EF4-FFF2-40B4-BE49-F238E27FC236}">
                <a16:creationId xmlns:a16="http://schemas.microsoft.com/office/drawing/2014/main" id="{D56CE58F-7F86-4599-BAD5-A1B9CB9BCB8C}"/>
              </a:ext>
            </a:extLst>
          </p:cNvPr>
          <p:cNvSpPr>
            <a:spLocks noGrp="1"/>
          </p:cNvSpPr>
          <p:nvPr>
            <p:ph type="body" sz="quarter" idx="10"/>
          </p:nvPr>
        </p:nvSpPr>
        <p:spPr/>
        <p:txBody>
          <a:bodyPr/>
          <a:lstStyle/>
          <a:p>
            <a:r>
              <a:rPr lang="en-GB" dirty="0"/>
              <a:t>Images provided courtesy of Lackner C.</a:t>
            </a:r>
          </a:p>
          <a:p>
            <a:r>
              <a:rPr lang="en-GB" dirty="0"/>
              <a:t>EASL CPG ALD. J Hepatol 2018;69:154–81</a:t>
            </a:r>
          </a:p>
        </p:txBody>
      </p:sp>
      <p:sp>
        <p:nvSpPr>
          <p:cNvPr id="4" name="Content Placeholder 3">
            <a:extLst>
              <a:ext uri="{FF2B5EF4-FFF2-40B4-BE49-F238E27FC236}">
                <a16:creationId xmlns:a16="http://schemas.microsoft.com/office/drawing/2014/main" id="{7ED5BC0B-6815-4303-B44F-01871D64542F}"/>
              </a:ext>
            </a:extLst>
          </p:cNvPr>
          <p:cNvSpPr>
            <a:spLocks noGrp="1"/>
          </p:cNvSpPr>
          <p:nvPr>
            <p:ph sz="half" idx="1"/>
          </p:nvPr>
        </p:nvSpPr>
        <p:spPr>
          <a:xfrm>
            <a:off x="113907" y="1145105"/>
            <a:ext cx="4120407" cy="3181730"/>
          </a:xfrm>
        </p:spPr>
        <p:txBody>
          <a:bodyPr>
            <a:normAutofit/>
          </a:bodyPr>
          <a:lstStyle/>
          <a:p>
            <a:pPr marL="0" indent="0">
              <a:buNone/>
            </a:pPr>
            <a:r>
              <a:rPr lang="en-GB" sz="1400" b="1" dirty="0" smtClean="0"/>
              <a:t>Alcoholic </a:t>
            </a:r>
            <a:r>
              <a:rPr lang="en-GB" sz="1400" b="1" dirty="0"/>
              <a:t>steatosis</a:t>
            </a:r>
          </a:p>
          <a:p>
            <a:pPr lvl="1">
              <a:buFont typeface="Courier New" panose="02070309020205020404" pitchFamily="49" charset="0"/>
              <a:buChar char="o"/>
            </a:pPr>
            <a:r>
              <a:rPr lang="en-GB" sz="1200" dirty="0"/>
              <a:t>Macro and eventually variable blend of macro- and </a:t>
            </a:r>
            <a:r>
              <a:rPr lang="en-GB" sz="1200" dirty="0" smtClean="0"/>
              <a:t>microvesicles</a:t>
            </a:r>
          </a:p>
          <a:p>
            <a:pPr marL="0" indent="0">
              <a:buNone/>
            </a:pPr>
            <a:r>
              <a:rPr lang="en-GB" sz="1400" b="1" dirty="0" smtClean="0"/>
              <a:t>Alcoholic steatohepatitis (ASH)</a:t>
            </a:r>
          </a:p>
          <a:p>
            <a:pPr lvl="1">
              <a:buFont typeface="Courier New" panose="02070309020205020404" pitchFamily="49" charset="0"/>
              <a:buChar char="o"/>
            </a:pPr>
            <a:r>
              <a:rPr lang="en-GB" sz="1200" dirty="0" smtClean="0"/>
              <a:t>Variable </a:t>
            </a:r>
            <a:r>
              <a:rPr lang="en-GB" sz="1200" dirty="0"/>
              <a:t>degree of macrovesicular steatosis</a:t>
            </a:r>
          </a:p>
          <a:p>
            <a:pPr lvl="1">
              <a:buFont typeface="Courier New" panose="02070309020205020404" pitchFamily="49" charset="0"/>
              <a:buChar char="o"/>
            </a:pPr>
            <a:r>
              <a:rPr lang="en-GB" sz="1200" dirty="0"/>
              <a:t>Hepatocellular injury with ballooning, potentially necrosis</a:t>
            </a:r>
          </a:p>
          <a:p>
            <a:pPr lvl="1">
              <a:buFont typeface="Courier New" panose="02070309020205020404" pitchFamily="49" charset="0"/>
              <a:buChar char="o"/>
            </a:pPr>
            <a:r>
              <a:rPr lang="en-GB" sz="1200" dirty="0"/>
              <a:t>Lobular inflammation</a:t>
            </a:r>
          </a:p>
          <a:p>
            <a:pPr marL="0" indent="0">
              <a:buNone/>
            </a:pPr>
            <a:r>
              <a:rPr lang="en-GB" sz="1400" b="1" dirty="0"/>
              <a:t>Alcoholic </a:t>
            </a:r>
            <a:r>
              <a:rPr lang="en-GB" sz="1400" b="1" dirty="0" smtClean="0"/>
              <a:t>fibrosis/cirrhosis</a:t>
            </a:r>
            <a:endParaRPr lang="en-GB" sz="1400" b="1" dirty="0"/>
          </a:p>
          <a:p>
            <a:pPr lvl="1">
              <a:buFont typeface="Courier New" panose="02070309020205020404" pitchFamily="49" charset="0"/>
              <a:buChar char="o"/>
            </a:pPr>
            <a:r>
              <a:rPr lang="en-GB" sz="1200" dirty="0"/>
              <a:t>Pericellular </a:t>
            </a:r>
            <a:r>
              <a:rPr lang="en-GB" sz="1200" dirty="0" smtClean="0"/>
              <a:t>and or septal fibrosis</a:t>
            </a:r>
            <a:endParaRPr lang="en-GB" sz="1200" dirty="0"/>
          </a:p>
          <a:p>
            <a:pPr lvl="1">
              <a:buFont typeface="Courier New" panose="02070309020205020404" pitchFamily="49" charset="0"/>
              <a:buChar char="o"/>
            </a:pPr>
            <a:r>
              <a:rPr lang="en-GB" sz="1200" dirty="0"/>
              <a:t>Micronodular </a:t>
            </a:r>
            <a:r>
              <a:rPr lang="en-GB" sz="1200" dirty="0" smtClean="0"/>
              <a:t>cirrhosis</a:t>
            </a:r>
            <a:endParaRPr lang="en-GB" sz="1200" dirty="0"/>
          </a:p>
          <a:p>
            <a:pPr marL="0" indent="0">
              <a:buNone/>
            </a:pPr>
            <a:r>
              <a:rPr lang="en-GB" sz="1400" dirty="0"/>
              <a:t>A single lesion or any combination may be found in </a:t>
            </a:r>
            <a:r>
              <a:rPr lang="en-GB" sz="1400" dirty="0" smtClean="0"/>
              <a:t>a </a:t>
            </a:r>
            <a:r>
              <a:rPr lang="en-GB" sz="1400" dirty="0"/>
              <a:t>given individual</a:t>
            </a:r>
          </a:p>
        </p:txBody>
      </p:sp>
      <p:grpSp>
        <p:nvGrpSpPr>
          <p:cNvPr id="10" name="Group 9"/>
          <p:cNvGrpSpPr/>
          <p:nvPr/>
        </p:nvGrpSpPr>
        <p:grpSpPr>
          <a:xfrm>
            <a:off x="4375629" y="3409320"/>
            <a:ext cx="2247396" cy="1579788"/>
            <a:chOff x="5485618" y="2651092"/>
            <a:chExt cx="2247396" cy="1579788"/>
          </a:xfrm>
        </p:grpSpPr>
        <p:sp>
          <p:nvSpPr>
            <p:cNvPr id="3" name="Rectangle 2"/>
            <p:cNvSpPr/>
            <p:nvPr/>
          </p:nvSpPr>
          <p:spPr bwMode="auto">
            <a:xfrm>
              <a:off x="5485618" y="2651092"/>
              <a:ext cx="2247396" cy="1579788"/>
            </a:xfrm>
            <a:prstGeom prst="rect">
              <a:avLst/>
            </a:prstGeom>
            <a:noFill/>
            <a:ln w="25400" algn="ctr">
              <a:solidFill>
                <a:schemeClr val="tx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grpSp>
          <p:nvGrpSpPr>
            <p:cNvPr id="9" name="Group 8"/>
            <p:cNvGrpSpPr/>
            <p:nvPr/>
          </p:nvGrpSpPr>
          <p:grpSpPr>
            <a:xfrm>
              <a:off x="5485618" y="2651092"/>
              <a:ext cx="2247396" cy="1579788"/>
              <a:chOff x="5485618" y="2651092"/>
              <a:chExt cx="2247396" cy="1579788"/>
            </a:xfrm>
          </p:grpSpPr>
          <p:pic>
            <p:nvPicPr>
              <p:cNvPr id="2050" name="Picture 2" descr="Diagnosis of cirrhosis – new approaches to liver disease detection | | Know  Pathology Know Health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618" y="2651092"/>
                <a:ext cx="2247396" cy="15797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5485618" y="2651092"/>
                <a:ext cx="1074521" cy="246221"/>
              </a:xfrm>
              <a:prstGeom prst="rect">
                <a:avLst/>
              </a:prstGeom>
              <a:noFill/>
              <a:ln w="19050" algn="ctr">
                <a:noFill/>
                <a:miter lim="800000"/>
                <a:headEnd/>
                <a:tailEnd/>
              </a:ln>
            </p:spPr>
            <p:txBody>
              <a:bodyPr wrap="square" lIns="0" tIns="0" rIns="0" bIns="0" rtlCol="0">
                <a:spAutoFit/>
              </a:bodyPr>
              <a:lstStyle/>
              <a:p>
                <a:r>
                  <a:rPr lang="en-US" sz="1600" b="1" dirty="0" smtClean="0"/>
                  <a:t>Cirrhosis</a:t>
                </a:r>
              </a:p>
            </p:txBody>
          </p:sp>
        </p:grpSp>
      </p:grpSp>
      <p:grpSp>
        <p:nvGrpSpPr>
          <p:cNvPr id="7" name="Group 6"/>
          <p:cNvGrpSpPr/>
          <p:nvPr/>
        </p:nvGrpSpPr>
        <p:grpSpPr>
          <a:xfrm>
            <a:off x="4838237" y="1173430"/>
            <a:ext cx="2102267" cy="1576700"/>
            <a:chOff x="4838237" y="694668"/>
            <a:chExt cx="2102267" cy="1576700"/>
          </a:xfrm>
        </p:grpSpPr>
        <p:pic>
          <p:nvPicPr>
            <p:cNvPr id="20" name="Grafik 19"/>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5100"/>
                      </a14:imgEffect>
                      <a14:imgEffect>
                        <a14:brightnessContrast bright="21000"/>
                      </a14:imgEffect>
                    </a14:imgLayer>
                  </a14:imgProps>
                </a:ext>
                <a:ext uri="{28A0092B-C50C-407E-A947-70E740481C1C}">
                  <a14:useLocalDpi xmlns:a14="http://schemas.microsoft.com/office/drawing/2010/main" val="0"/>
                </a:ext>
              </a:extLst>
            </a:blip>
            <a:stretch>
              <a:fillRect/>
            </a:stretch>
          </p:blipFill>
          <p:spPr>
            <a:xfrm>
              <a:off x="4838238" y="694668"/>
              <a:ext cx="2102266" cy="1576700"/>
            </a:xfrm>
            <a:prstGeom prst="rect">
              <a:avLst/>
            </a:prstGeom>
            <a:ln w="19050">
              <a:solidFill>
                <a:schemeClr val="tx1"/>
              </a:solidFill>
            </a:ln>
          </p:spPr>
        </p:pic>
        <p:sp>
          <p:nvSpPr>
            <p:cNvPr id="16" name="TextBox 15"/>
            <p:cNvSpPr txBox="1"/>
            <p:nvPr/>
          </p:nvSpPr>
          <p:spPr bwMode="auto">
            <a:xfrm>
              <a:off x="4838237" y="694668"/>
              <a:ext cx="946337" cy="246221"/>
            </a:xfrm>
            <a:prstGeom prst="rect">
              <a:avLst/>
            </a:prstGeom>
            <a:noFill/>
            <a:ln w="19050" algn="ctr">
              <a:noFill/>
              <a:miter lim="800000"/>
              <a:headEnd/>
              <a:tailEnd/>
            </a:ln>
          </p:spPr>
          <p:txBody>
            <a:bodyPr wrap="square" lIns="0" tIns="0" rIns="0" bIns="0" rtlCol="0">
              <a:spAutoFit/>
            </a:bodyPr>
            <a:lstStyle/>
            <a:p>
              <a:r>
                <a:rPr lang="en-US" sz="1600" b="1" dirty="0" smtClean="0"/>
                <a:t>Steatosis</a:t>
              </a:r>
            </a:p>
          </p:txBody>
        </p:sp>
      </p:grpSp>
      <p:grpSp>
        <p:nvGrpSpPr>
          <p:cNvPr id="8" name="Group 7"/>
          <p:cNvGrpSpPr/>
          <p:nvPr/>
        </p:nvGrpSpPr>
        <p:grpSpPr>
          <a:xfrm>
            <a:off x="6473195" y="2377837"/>
            <a:ext cx="2102268" cy="1576700"/>
            <a:chOff x="6804084" y="1145088"/>
            <a:chExt cx="2102268" cy="1576700"/>
          </a:xfrm>
        </p:grpSpPr>
        <p:pic>
          <p:nvPicPr>
            <p:cNvPr id="1028"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colorTemperature colorTemp="6100"/>
                      </a14:imgEffect>
                      <a14:imgEffect>
                        <a14:saturation sat="114000"/>
                      </a14:imgEffect>
                    </a14:imgLayer>
                  </a14:imgProps>
                </a:ext>
                <a:ext uri="{28A0092B-C50C-407E-A947-70E740481C1C}">
                  <a14:useLocalDpi xmlns:a14="http://schemas.microsoft.com/office/drawing/2010/main" val="0"/>
                </a:ext>
              </a:extLst>
            </a:blip>
            <a:srcRect/>
            <a:stretch>
              <a:fillRect/>
            </a:stretch>
          </p:blipFill>
          <p:spPr bwMode="auto">
            <a:xfrm>
              <a:off x="6804085" y="1145088"/>
              <a:ext cx="2102267" cy="15767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bwMode="auto">
            <a:xfrm>
              <a:off x="6804084" y="1145105"/>
              <a:ext cx="1498345" cy="246221"/>
            </a:xfrm>
            <a:prstGeom prst="rect">
              <a:avLst/>
            </a:prstGeom>
            <a:noFill/>
            <a:ln w="19050" algn="ctr">
              <a:noFill/>
              <a:miter lim="800000"/>
              <a:headEnd/>
              <a:tailEnd/>
            </a:ln>
          </p:spPr>
          <p:txBody>
            <a:bodyPr wrap="square" lIns="0" tIns="0" rIns="0" bIns="0" rtlCol="0">
              <a:spAutoFit/>
            </a:bodyPr>
            <a:lstStyle/>
            <a:p>
              <a:r>
                <a:rPr lang="en-US" sz="1600" b="1" dirty="0" smtClean="0"/>
                <a:t>Steatohepatitis</a:t>
              </a:r>
            </a:p>
          </p:txBody>
        </p:sp>
      </p:grpSp>
    </p:spTree>
    <p:extLst>
      <p:ext uri="{BB962C8B-B14F-4D97-AF65-F5344CB8AC3E}">
        <p14:creationId xmlns:p14="http://schemas.microsoft.com/office/powerpoint/2010/main" val="206396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45">
      <a:dk1>
        <a:srgbClr val="000000"/>
      </a:dk1>
      <a:lt1>
        <a:srgbClr val="173860"/>
      </a:lt1>
      <a:dk2>
        <a:srgbClr val="6FCACC"/>
      </a:dk2>
      <a:lt2>
        <a:srgbClr val="EEECE1"/>
      </a:lt2>
      <a:accent1>
        <a:srgbClr val="6FCACC"/>
      </a:accent1>
      <a:accent2>
        <a:srgbClr val="CFE9AF"/>
      </a:accent2>
      <a:accent3>
        <a:srgbClr val="A0A3CE"/>
      </a:accent3>
      <a:accent4>
        <a:srgbClr val="FAB192"/>
      </a:accent4>
      <a:accent5>
        <a:srgbClr val="92D050"/>
      </a:accent5>
      <a:accent6>
        <a:srgbClr val="548DD4"/>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TotalTime>
  <Words>2218</Words>
  <Application>Microsoft Office PowerPoint</Application>
  <PresentationFormat>On-screen Show (16:9)</PresentationFormat>
  <Paragraphs>537</Paragraphs>
  <Slides>34</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MS Gothic</vt:lpstr>
      <vt:lpstr>Arial</vt:lpstr>
      <vt:lpstr>Calibri</vt:lpstr>
      <vt:lpstr>Courier New</vt:lpstr>
      <vt:lpstr>MS Mincho</vt:lpstr>
      <vt:lpstr>Symbol</vt:lpstr>
      <vt:lpstr>Times New Roman</vt:lpstr>
      <vt:lpstr>Wingdings</vt:lpstr>
      <vt:lpstr>Office Theme</vt:lpstr>
      <vt:lpstr>PowerPoint Presentation</vt:lpstr>
      <vt:lpstr>Management if Alcohol Associated Liver Disease</vt:lpstr>
      <vt:lpstr>UCSF Fresno Hepatology Rounds circa 2022</vt:lpstr>
      <vt:lpstr>How Much Alcohol is in a Drink?</vt:lpstr>
      <vt:lpstr>Public Health Aspects: How Much Alcohol is Safe?</vt:lpstr>
      <vt:lpstr>Alcohol-Related Hepatitis: Definition and Diagnosis </vt:lpstr>
      <vt:lpstr>Diagnostic Tests in the Management of ALD: Imaging </vt:lpstr>
      <vt:lpstr>Do I Need a Liver Biopsy to Diagnose Alcohol-Related Hepatitis? </vt:lpstr>
      <vt:lpstr>What will Liver Biopsy Show?</vt:lpstr>
      <vt:lpstr>Alcohol-Related Hepatitis: Histology</vt:lpstr>
      <vt:lpstr>Direct Markers of Alcohol Consumption</vt:lpstr>
      <vt:lpstr>Direct Markers of Alcohol Consumption: PEth</vt:lpstr>
      <vt:lpstr>Predictors of Outcomes of COVID-19 in Patients with Chronic Liver Disease: US Multi-center Study </vt:lpstr>
      <vt:lpstr>Alcohol-Related Hepatitis at CMC during Early COVID-19 Pandemic</vt:lpstr>
      <vt:lpstr>Admissions Remain High in the Second Year of Pandemic</vt:lpstr>
      <vt:lpstr>Concerning Trends in Women and Young Patients Continue in the 2nd Year of the Pandemic</vt:lpstr>
      <vt:lpstr>PowerPoint Presentation</vt:lpstr>
      <vt:lpstr>A Brewing Pandemic on a National Level </vt:lpstr>
      <vt:lpstr>A Perfect Storm:</vt:lpstr>
      <vt:lpstr> Effect of increased alcohol consumption during COVID‐19 pandemic on alcohol‐associated liver disease: A modeling study </vt:lpstr>
      <vt:lpstr>We are Going to Need to Know How to Manage ALD…</vt:lpstr>
      <vt:lpstr>Alcohol-Related Hepatitis: Evaluation of Severity </vt:lpstr>
      <vt:lpstr>Alcohol-Related Hepatitis: Evaluation of Severity </vt:lpstr>
      <vt:lpstr> Alcohol-Related Hepatitis: Treatment Response </vt:lpstr>
      <vt:lpstr>Encourage and Support Abstinence! </vt:lpstr>
      <vt:lpstr>Nutrition</vt:lpstr>
      <vt:lpstr>Optimal Timing of Energy Intake: Bedtime Snack</vt:lpstr>
      <vt:lpstr>STeroids Or Pentoxifylline for Alcoholic Hepatitis</vt:lpstr>
      <vt:lpstr>STeroids Or Pentoxifylline for Alcoholic Hepatitis </vt:lpstr>
      <vt:lpstr>My Patient is Not Recovering: is Transplant an Option? </vt:lpstr>
      <vt:lpstr>Early vs Standard Liver Transplant for Alcohol-Associated Liver Disease: Survival and Relapse Rates </vt:lpstr>
      <vt:lpstr>Impact of Minimum Unit Pricing in British Colombia</vt:lpstr>
      <vt:lpstr>Key takeaways: </vt:lpstr>
      <vt:lpstr>PowerPoint Presentation</vt:lpstr>
    </vt:vector>
  </TitlesOfParts>
  <Manager/>
  <Company>Infotier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Morgan Taylor</dc:creator>
  <cp:keywords/>
  <dc:description/>
  <cp:lastModifiedBy>Marina Roytman</cp:lastModifiedBy>
  <cp:revision>43</cp:revision>
  <dcterms:created xsi:type="dcterms:W3CDTF">2017-09-29T19:54:19Z</dcterms:created>
  <dcterms:modified xsi:type="dcterms:W3CDTF">2023-05-15T23:41:51Z</dcterms:modified>
  <cp:category/>
</cp:coreProperties>
</file>